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7"/>
  </p:notesMasterIdLst>
  <p:handoutMasterIdLst>
    <p:handoutMasterId r:id="rId28"/>
  </p:handoutMasterIdLst>
  <p:sldIdLst>
    <p:sldId id="288" r:id="rId5"/>
    <p:sldId id="290" r:id="rId6"/>
    <p:sldId id="256" r:id="rId7"/>
    <p:sldId id="289" r:id="rId8"/>
    <p:sldId id="257" r:id="rId9"/>
    <p:sldId id="280" r:id="rId10"/>
    <p:sldId id="258" r:id="rId11"/>
    <p:sldId id="259" r:id="rId12"/>
    <p:sldId id="260" r:id="rId13"/>
    <p:sldId id="278" r:id="rId14"/>
    <p:sldId id="279" r:id="rId15"/>
    <p:sldId id="261" r:id="rId16"/>
    <p:sldId id="281" r:id="rId17"/>
    <p:sldId id="282" r:id="rId18"/>
    <p:sldId id="283" r:id="rId19"/>
    <p:sldId id="263" r:id="rId20"/>
    <p:sldId id="284" r:id="rId21"/>
    <p:sldId id="285" r:id="rId22"/>
    <p:sldId id="286" r:id="rId23"/>
    <p:sldId id="264" r:id="rId24"/>
    <p:sldId id="287"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0989837-0FBD-4946-A8C2-E5958B79AE1C}">
          <p14:sldIdLst>
            <p14:sldId id="288"/>
            <p14:sldId id="290"/>
            <p14:sldId id="256"/>
            <p14:sldId id="289"/>
            <p14:sldId id="257"/>
            <p14:sldId id="280"/>
            <p14:sldId id="258"/>
            <p14:sldId id="259"/>
            <p14:sldId id="260"/>
            <p14:sldId id="278"/>
            <p14:sldId id="279"/>
            <p14:sldId id="261"/>
            <p14:sldId id="281"/>
            <p14:sldId id="282"/>
            <p14:sldId id="283"/>
            <p14:sldId id="263"/>
            <p14:sldId id="284"/>
            <p14:sldId id="285"/>
            <p14:sldId id="286"/>
            <p14:sldId id="264"/>
            <p14:sldId id="287"/>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295"/>
    <a:srgbClr val="1D089C"/>
    <a:srgbClr val="3C6CB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DEDB2C-B594-46B1-B539-8FF175D9D22C}" v="885" dt="2023-09-17T13:02:22.944"/>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86432" autoAdjust="0"/>
  </p:normalViewPr>
  <p:slideViewPr>
    <p:cSldViewPr snapToGrid="0">
      <p:cViewPr varScale="1">
        <p:scale>
          <a:sx n="82" d="100"/>
          <a:sy n="82" d="100"/>
        </p:scale>
        <p:origin x="46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17-Sep-23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17-Sep-23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7.xml"/><Relationship Id="rId5" Type="http://schemas.openxmlformats.org/officeDocument/2006/relationships/image" Target="../media/image31.jpeg"/><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05D2BC-E9BE-58B8-10DA-624C8117FF5F}"/>
              </a:ext>
            </a:extLst>
          </p:cNvPr>
          <p:cNvSpPr/>
          <p:nvPr/>
        </p:nvSpPr>
        <p:spPr>
          <a:xfrm rot="16200000">
            <a:off x="1075893" y="482776"/>
            <a:ext cx="4083709" cy="5892444"/>
          </a:xfrm>
          <a:prstGeom prst="rect">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2F0A95-CA80-97EF-2D1D-2DCB59A0097A}"/>
              </a:ext>
            </a:extLst>
          </p:cNvPr>
          <p:cNvSpPr>
            <a:spLocks noGrp="1"/>
          </p:cNvSpPr>
          <p:nvPr>
            <p:ph type="sldNum" sz="quarter" idx="4"/>
          </p:nvPr>
        </p:nvSpPr>
        <p:spPr>
          <a:xfrm>
            <a:off x="11646089" y="6277971"/>
            <a:ext cx="545911" cy="580029"/>
          </a:xfrm>
        </p:spPr>
        <p:txBody>
          <a:bodyPr/>
          <a:lstStyle/>
          <a:p>
            <a:pPr>
              <a:defRPr/>
            </a:pPr>
            <a:r>
              <a:rPr lang="en-US" dirty="0">
                <a:solidFill>
                  <a:schemeClr val="accent6"/>
                </a:solidFill>
              </a:rPr>
              <a:t>1</a:t>
            </a:r>
          </a:p>
        </p:txBody>
      </p:sp>
      <p:grpSp>
        <p:nvGrpSpPr>
          <p:cNvPr id="16" name="Group 15">
            <a:extLst>
              <a:ext uri="{FF2B5EF4-FFF2-40B4-BE49-F238E27FC236}">
                <a16:creationId xmlns:a16="http://schemas.microsoft.com/office/drawing/2014/main" id="{24EA2393-748D-6243-CD49-24B10085A136}"/>
              </a:ext>
            </a:extLst>
          </p:cNvPr>
          <p:cNvGrpSpPr/>
          <p:nvPr/>
        </p:nvGrpSpPr>
        <p:grpSpPr>
          <a:xfrm>
            <a:off x="7483887" y="-143455"/>
            <a:ext cx="3271203" cy="6711440"/>
            <a:chOff x="8083811" y="-668220"/>
            <a:chExt cx="3271203" cy="6711440"/>
          </a:xfrm>
          <a:blipFill dpi="0" rotWithShape="1">
            <a:blip r:embed="rId2"/>
            <a:srcRect/>
            <a:tile tx="0" ty="-152400" sx="100000" sy="100000" flip="none" algn="tl"/>
          </a:blipFill>
        </p:grpSpPr>
        <p:sp>
          <p:nvSpPr>
            <p:cNvPr id="13" name="Rectangle 12">
              <a:extLst>
                <a:ext uri="{FF2B5EF4-FFF2-40B4-BE49-F238E27FC236}">
                  <a16:creationId xmlns:a16="http://schemas.microsoft.com/office/drawing/2014/main" id="{3B726B66-6E7F-2AAA-2337-6391651F4689}"/>
                </a:ext>
              </a:extLst>
            </p:cNvPr>
            <p:cNvSpPr/>
            <p:nvPr/>
          </p:nvSpPr>
          <p:spPr>
            <a:xfrm rot="13100753">
              <a:off x="8083811" y="-668220"/>
              <a:ext cx="1251965" cy="501269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3C2F83-C6EA-5371-272B-830991168248}"/>
                </a:ext>
              </a:extLst>
            </p:cNvPr>
            <p:cNvSpPr/>
            <p:nvPr/>
          </p:nvSpPr>
          <p:spPr>
            <a:xfrm rot="13100753">
              <a:off x="8414928" y="1030528"/>
              <a:ext cx="1251965" cy="501269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F76B8D6-75A7-8AEC-B939-5930C2CC0A33}"/>
                </a:ext>
              </a:extLst>
            </p:cNvPr>
            <p:cNvSpPr/>
            <p:nvPr/>
          </p:nvSpPr>
          <p:spPr>
            <a:xfrm rot="13100753">
              <a:off x="10103049" y="1030528"/>
              <a:ext cx="1251965" cy="501269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61561A5F-5511-2921-519F-0CF553E3BE13}"/>
              </a:ext>
            </a:extLst>
          </p:cNvPr>
          <p:cNvSpPr txBox="1">
            <a:spLocks/>
          </p:cNvSpPr>
          <p:nvPr/>
        </p:nvSpPr>
        <p:spPr>
          <a:xfrm>
            <a:off x="584684" y="1814364"/>
            <a:ext cx="5343496" cy="1310589"/>
          </a:xfrm>
          <a:prstGeom prst="rect">
            <a:avLst/>
          </a:prstGeom>
          <a:noFill/>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3600" dirty="0">
                <a:solidFill>
                  <a:schemeClr val="tx2">
                    <a:lumMod val="90000"/>
                    <a:lumOff val="10000"/>
                  </a:schemeClr>
                </a:solidFill>
                <a:ea typeface="Cambria" panose="02040503050406030204" pitchFamily="18" charset="0"/>
              </a:rPr>
              <a:t>Welcome To OUR </a:t>
            </a:r>
            <a:r>
              <a:rPr lang="en-US" sz="4000" dirty="0">
                <a:solidFill>
                  <a:schemeClr val="tx2">
                    <a:lumMod val="90000"/>
                    <a:lumOff val="10000"/>
                  </a:schemeClr>
                </a:solidFill>
                <a:latin typeface="Algerian" panose="04020705040A02060702" pitchFamily="82" charset="0"/>
                <a:ea typeface="Cambria" panose="02040503050406030204" pitchFamily="18" charset="0"/>
              </a:rPr>
              <a:t>Presentation   </a:t>
            </a:r>
            <a:endParaRPr lang="en-US" sz="3600" dirty="0">
              <a:solidFill>
                <a:schemeClr val="tx2">
                  <a:lumMod val="90000"/>
                  <a:lumOff val="10000"/>
                </a:schemeClr>
              </a:solidFill>
              <a:latin typeface="Algerian" panose="04020705040A02060702" pitchFamily="82" charset="0"/>
              <a:ea typeface="Cambria" panose="02040503050406030204" pitchFamily="18" charset="0"/>
            </a:endParaRPr>
          </a:p>
        </p:txBody>
      </p:sp>
      <p:sp>
        <p:nvSpPr>
          <p:cNvPr id="2" name="TextBox 1">
            <a:extLst>
              <a:ext uri="{FF2B5EF4-FFF2-40B4-BE49-F238E27FC236}">
                <a16:creationId xmlns:a16="http://schemas.microsoft.com/office/drawing/2014/main" id="{ABBCF872-4C9C-C8E6-C01B-1643514F98DF}"/>
              </a:ext>
            </a:extLst>
          </p:cNvPr>
          <p:cNvSpPr txBox="1"/>
          <p:nvPr/>
        </p:nvSpPr>
        <p:spPr>
          <a:xfrm>
            <a:off x="225271" y="2993140"/>
            <a:ext cx="6169814" cy="2308324"/>
          </a:xfrm>
          <a:prstGeom prst="rect">
            <a:avLst/>
          </a:prstGeom>
          <a:noFill/>
        </p:spPr>
        <p:txBody>
          <a:bodyPr wrap="square" rtlCol="0">
            <a:spAutoFit/>
          </a:bodyPr>
          <a:lstStyle/>
          <a:p>
            <a:r>
              <a:rPr lang="en-US" sz="2400" dirty="0">
                <a:latin typeface="Abadi" panose="020B0604020104020204" pitchFamily="34" charset="0"/>
              </a:rPr>
              <a:t>Course Title: Computer Fundamentals</a:t>
            </a:r>
          </a:p>
          <a:p>
            <a:r>
              <a:rPr lang="en-US" sz="2400" dirty="0">
                <a:latin typeface="Abadi" panose="020B0604020104020204" pitchFamily="34" charset="0"/>
              </a:rPr>
              <a:t>Course Teacher: Mr. Dewan Mamun Raza, Senior Lecturer </a:t>
            </a:r>
          </a:p>
          <a:p>
            <a:r>
              <a:rPr lang="en-US" sz="2400" dirty="0">
                <a:latin typeface="Abadi" panose="020B0604020104020204" pitchFamily="34" charset="0"/>
              </a:rPr>
              <a:t>Department of CSE, Daffodil International University</a:t>
            </a:r>
          </a:p>
          <a:p>
            <a:r>
              <a:rPr lang="en-US" sz="2400" dirty="0">
                <a:latin typeface="Abadi" panose="020B0604020104020204" pitchFamily="34" charset="0"/>
              </a:rPr>
              <a:t>Presentation On: Cryptography</a:t>
            </a:r>
          </a:p>
        </p:txBody>
      </p:sp>
    </p:spTree>
    <p:extLst>
      <p:ext uri="{BB962C8B-B14F-4D97-AF65-F5344CB8AC3E}">
        <p14:creationId xmlns:p14="http://schemas.microsoft.com/office/powerpoint/2010/main" val="402158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1677955" y="253494"/>
            <a:ext cx="9968134" cy="1077851"/>
          </a:xfrm>
        </p:spPr>
        <p:txBody>
          <a:bodyPr/>
          <a:lstStyle/>
          <a:p>
            <a:r>
              <a:rPr lang="en-US" sz="2800" dirty="0">
                <a:solidFill>
                  <a:srgbClr val="FFFF00"/>
                </a:solidFill>
              </a:rPr>
              <a:t>Asymmetric/public Key Cryptography</a:t>
            </a:r>
            <a:br>
              <a:rPr lang="en-US" sz="2800" dirty="0"/>
            </a:br>
            <a:endParaRPr lang="en-US" dirty="0"/>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10</a:t>
            </a:fld>
            <a:endParaRPr lang="en-US" dirty="0"/>
          </a:p>
        </p:txBody>
      </p:sp>
      <p:sp>
        <p:nvSpPr>
          <p:cNvPr id="2" name="TextBox 1">
            <a:extLst>
              <a:ext uri="{FF2B5EF4-FFF2-40B4-BE49-F238E27FC236}">
                <a16:creationId xmlns:a16="http://schemas.microsoft.com/office/drawing/2014/main" id="{9F82301B-2144-B394-5318-110879AEA53D}"/>
              </a:ext>
            </a:extLst>
          </p:cNvPr>
          <p:cNvSpPr txBox="1"/>
          <p:nvPr/>
        </p:nvSpPr>
        <p:spPr>
          <a:xfrm>
            <a:off x="1750673" y="792419"/>
            <a:ext cx="8201608" cy="1446550"/>
          </a:xfrm>
          <a:prstGeom prst="rect">
            <a:avLst/>
          </a:prstGeom>
          <a:noFill/>
        </p:spPr>
        <p:txBody>
          <a:bodyPr wrap="square" rtlCol="0">
            <a:spAutoFit/>
          </a:bodyPr>
          <a:lstStyle/>
          <a:p>
            <a:r>
              <a:rPr lang="en-US" sz="2200" dirty="0">
                <a:solidFill>
                  <a:schemeClr val="bg1"/>
                </a:solidFill>
              </a:rPr>
              <a:t>The encryption process where different keys are used for encrypting and decrypting the information. Keys are different but are mathematically related, such that retrieving the plain text by decrypting ciphertext is feasible.</a:t>
            </a:r>
          </a:p>
        </p:txBody>
      </p:sp>
      <p:pic>
        <p:nvPicPr>
          <p:cNvPr id="3" name="Picture 2">
            <a:extLst>
              <a:ext uri="{FF2B5EF4-FFF2-40B4-BE49-F238E27FC236}">
                <a16:creationId xmlns:a16="http://schemas.microsoft.com/office/drawing/2014/main" id="{3A69FCA8-D82F-448A-49C8-EBFB1994EEAE}"/>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b="-12689"/>
          <a:stretch/>
        </p:blipFill>
        <p:spPr>
          <a:xfrm>
            <a:off x="2370381" y="2777894"/>
            <a:ext cx="7581900" cy="4143375"/>
          </a:xfrm>
          <a:prstGeom prst="rect">
            <a:avLst/>
          </a:prstGeom>
        </p:spPr>
      </p:pic>
      <p:cxnSp>
        <p:nvCxnSpPr>
          <p:cNvPr id="4" name="Straight Connector 3">
            <a:extLst>
              <a:ext uri="{FF2B5EF4-FFF2-40B4-BE49-F238E27FC236}">
                <a16:creationId xmlns:a16="http://schemas.microsoft.com/office/drawing/2014/main" id="{579F08A1-D119-C14F-AE6C-9439F7FB39D2}"/>
              </a:ext>
            </a:extLst>
          </p:cNvPr>
          <p:cNvCxnSpPr>
            <a:cxnSpLocks/>
          </p:cNvCxnSpPr>
          <p:nvPr/>
        </p:nvCxnSpPr>
        <p:spPr>
          <a:xfrm flipH="1">
            <a:off x="1750673" y="634482"/>
            <a:ext cx="8858233" cy="0"/>
          </a:xfrm>
          <a:prstGeom prst="line">
            <a:avLst/>
          </a:prstGeom>
          <a:ln>
            <a:solidFill>
              <a:schemeClr val="accent5">
                <a:lumMod val="60000"/>
                <a:lumOff val="40000"/>
              </a:schemeClr>
            </a:solidFill>
          </a:ln>
          <a:effectLst>
            <a:glow rad="635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97272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1677955" y="253494"/>
            <a:ext cx="8371114" cy="455633"/>
          </a:xfrm>
        </p:spPr>
        <p:txBody>
          <a:bodyPr/>
          <a:lstStyle/>
          <a:p>
            <a:r>
              <a:rPr lang="en-US" dirty="0">
                <a:solidFill>
                  <a:srgbClr val="FFFF00"/>
                </a:solidFill>
              </a:rPr>
              <a:t>Hash Function cryptography</a:t>
            </a:r>
            <a:br>
              <a:rPr lang="en-US" sz="2800" dirty="0"/>
            </a:br>
            <a:endParaRPr lang="en-US" dirty="0"/>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11</a:t>
            </a:fld>
            <a:endParaRPr lang="en-US" dirty="0"/>
          </a:p>
        </p:txBody>
      </p:sp>
      <p:sp>
        <p:nvSpPr>
          <p:cNvPr id="2" name="TextBox 1">
            <a:extLst>
              <a:ext uri="{FF2B5EF4-FFF2-40B4-BE49-F238E27FC236}">
                <a16:creationId xmlns:a16="http://schemas.microsoft.com/office/drawing/2014/main" id="{9F82301B-2144-B394-5318-110879AEA53D}"/>
              </a:ext>
            </a:extLst>
          </p:cNvPr>
          <p:cNvSpPr txBox="1"/>
          <p:nvPr/>
        </p:nvSpPr>
        <p:spPr>
          <a:xfrm>
            <a:off x="1800808" y="709127"/>
            <a:ext cx="10391191" cy="2462213"/>
          </a:xfrm>
          <a:prstGeom prst="rect">
            <a:avLst/>
          </a:prstGeom>
          <a:noFill/>
        </p:spPr>
        <p:txBody>
          <a:bodyPr wrap="square" rtlCol="0">
            <a:spAutoFit/>
          </a:bodyPr>
          <a:lstStyle/>
          <a:p>
            <a:r>
              <a:rPr lang="en-US" sz="2200" dirty="0">
                <a:solidFill>
                  <a:schemeClr val="bg1"/>
                </a:solidFill>
              </a:rPr>
              <a:t>Public and private key cryptographic algorithms both transform messages from plaintext to secret messages, and then back to plaintext again.</a:t>
            </a:r>
          </a:p>
          <a:p>
            <a:r>
              <a:rPr lang="en-US" sz="2200" dirty="0">
                <a:solidFill>
                  <a:schemeClr val="bg1"/>
                </a:solidFill>
              </a:rPr>
              <a:t>On the other hand, a hash function relies on one-way algorithms. Once a plaintext has been encrypted, it remains a ciphertext, also known as hash. A hash function transforms a key or digital signature, then the hash value and signature are sent to the receiver, who uses the hash function to generate the hash value and compare it with the one they received in the message. </a:t>
            </a:r>
          </a:p>
        </p:txBody>
      </p:sp>
      <p:pic>
        <p:nvPicPr>
          <p:cNvPr id="4" name="Picture 3">
            <a:extLst>
              <a:ext uri="{FF2B5EF4-FFF2-40B4-BE49-F238E27FC236}">
                <a16:creationId xmlns:a16="http://schemas.microsoft.com/office/drawing/2014/main" id="{007E7EC4-E0E9-6556-5EDD-56DE72062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031" y="3429000"/>
            <a:ext cx="5737938" cy="3123078"/>
          </a:xfrm>
          <a:prstGeom prst="rect">
            <a:avLst/>
          </a:prstGeom>
        </p:spPr>
      </p:pic>
      <p:cxnSp>
        <p:nvCxnSpPr>
          <p:cNvPr id="5" name="Straight Connector 4">
            <a:extLst>
              <a:ext uri="{FF2B5EF4-FFF2-40B4-BE49-F238E27FC236}">
                <a16:creationId xmlns:a16="http://schemas.microsoft.com/office/drawing/2014/main" id="{199D776A-E9A5-8E3F-E5FF-267A84750583}"/>
              </a:ext>
            </a:extLst>
          </p:cNvPr>
          <p:cNvCxnSpPr>
            <a:cxnSpLocks/>
          </p:cNvCxnSpPr>
          <p:nvPr/>
        </p:nvCxnSpPr>
        <p:spPr>
          <a:xfrm flipH="1">
            <a:off x="1677955" y="624468"/>
            <a:ext cx="7158135" cy="0"/>
          </a:xfrm>
          <a:prstGeom prst="line">
            <a:avLst/>
          </a:prstGeom>
          <a:ln>
            <a:solidFill>
              <a:schemeClr val="accent5">
                <a:lumMod val="60000"/>
                <a:lumOff val="40000"/>
              </a:schemeClr>
            </a:solidFill>
          </a:ln>
          <a:effectLst>
            <a:glow rad="635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4661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965510" y="863043"/>
            <a:ext cx="6685591" cy="579245"/>
          </a:xfrm>
        </p:spPr>
        <p:txBody>
          <a:bodyPr/>
          <a:lstStyle/>
          <a:p>
            <a:r>
              <a:rPr lang="en-US" dirty="0">
                <a:solidFill>
                  <a:srgbClr val="FFFF00"/>
                </a:solidFill>
              </a:rPr>
              <a:t>Cryptography Examples</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12</a:t>
            </a:fld>
            <a:endParaRPr lang="en-US" dirty="0"/>
          </a:p>
        </p:txBody>
      </p:sp>
      <p:sp>
        <p:nvSpPr>
          <p:cNvPr id="6" name="TextBox 5">
            <a:extLst>
              <a:ext uri="{FF2B5EF4-FFF2-40B4-BE49-F238E27FC236}">
                <a16:creationId xmlns:a16="http://schemas.microsoft.com/office/drawing/2014/main" id="{5FB8513E-FC59-20DC-8AF8-A86660160A75}"/>
              </a:ext>
            </a:extLst>
          </p:cNvPr>
          <p:cNvSpPr txBox="1"/>
          <p:nvPr/>
        </p:nvSpPr>
        <p:spPr>
          <a:xfrm>
            <a:off x="965511" y="1866122"/>
            <a:ext cx="10758196" cy="2339102"/>
          </a:xfrm>
          <a:prstGeom prst="rect">
            <a:avLst/>
          </a:prstGeom>
          <a:noFill/>
        </p:spPr>
        <p:txBody>
          <a:bodyPr wrap="square" rtlCol="0">
            <a:spAutoFit/>
          </a:bodyPr>
          <a:lstStyle/>
          <a:p>
            <a:r>
              <a:rPr lang="en-US" sz="3200" dirty="0">
                <a:solidFill>
                  <a:schemeClr val="bg1">
                    <a:lumMod val="95000"/>
                  </a:schemeClr>
                </a:solidFill>
              </a:rPr>
              <a:t>All three cryptography types are implemented in different algorithms and techniques. Now let’s see several important cryptography examples and discuss whether they use secret key, public key, or hash value.</a:t>
            </a:r>
          </a:p>
          <a:p>
            <a:endParaRPr lang="en-US" dirty="0"/>
          </a:p>
        </p:txBody>
      </p:sp>
    </p:spTree>
    <p:extLst>
      <p:ext uri="{BB962C8B-B14F-4D97-AF65-F5344CB8AC3E}">
        <p14:creationId xmlns:p14="http://schemas.microsoft.com/office/powerpoint/2010/main" val="2011919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0D9475-4163-A9E9-8599-79851AEF8830}"/>
              </a:ext>
            </a:extLst>
          </p:cNvPr>
          <p:cNvSpPr>
            <a:spLocks noGrp="1"/>
          </p:cNvSpPr>
          <p:nvPr>
            <p:ph type="sldNum" sz="quarter" idx="4"/>
          </p:nvPr>
        </p:nvSpPr>
        <p:spPr>
          <a:xfrm>
            <a:off x="11646089" y="6277971"/>
            <a:ext cx="545911" cy="580029"/>
          </a:xfrm>
        </p:spPr>
        <p:txBody>
          <a:bodyPr/>
          <a:lstStyle/>
          <a:p>
            <a:pPr>
              <a:defRPr/>
            </a:pPr>
            <a:fld id="{8D1FC6F8-0BCD-47E9-9C64-690771D9C143}" type="slidenum">
              <a:rPr lang="en-US" smtClean="0"/>
              <a:pPr>
                <a:defRPr/>
              </a:pPr>
              <a:t>13</a:t>
            </a:fld>
            <a:endParaRPr lang="en-US" dirty="0"/>
          </a:p>
        </p:txBody>
      </p:sp>
      <p:sp>
        <p:nvSpPr>
          <p:cNvPr id="7" name="Title 6">
            <a:extLst>
              <a:ext uri="{FF2B5EF4-FFF2-40B4-BE49-F238E27FC236}">
                <a16:creationId xmlns:a16="http://schemas.microsoft.com/office/drawing/2014/main" id="{D5104307-7635-65FD-E874-271A2D64E526}"/>
              </a:ext>
            </a:extLst>
          </p:cNvPr>
          <p:cNvSpPr>
            <a:spLocks noGrp="1"/>
          </p:cNvSpPr>
          <p:nvPr>
            <p:ph type="title"/>
          </p:nvPr>
        </p:nvSpPr>
        <p:spPr>
          <a:xfrm>
            <a:off x="1212980" y="1823626"/>
            <a:ext cx="8621486" cy="580029"/>
          </a:xfrm>
        </p:spPr>
        <p:txBody>
          <a:bodyPr/>
          <a:lstStyle/>
          <a:p>
            <a:r>
              <a:rPr lang="en-US" dirty="0">
                <a:highlight>
                  <a:srgbClr val="800080"/>
                </a:highlight>
              </a:rPr>
              <a:t>Data Encryption Standard (DES)</a:t>
            </a:r>
          </a:p>
        </p:txBody>
      </p:sp>
      <p:pic>
        <p:nvPicPr>
          <p:cNvPr id="8" name="Picture 7">
            <a:extLst>
              <a:ext uri="{FF2B5EF4-FFF2-40B4-BE49-F238E27FC236}">
                <a16:creationId xmlns:a16="http://schemas.microsoft.com/office/drawing/2014/main" id="{D7E63931-7F3A-8FFE-DC84-1676CEC41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424" y="2403655"/>
            <a:ext cx="5066620" cy="2931919"/>
          </a:xfrm>
          <a:prstGeom prst="rect">
            <a:avLst/>
          </a:prstGeom>
        </p:spPr>
      </p:pic>
      <p:sp>
        <p:nvSpPr>
          <p:cNvPr id="11" name="TextBox 10">
            <a:extLst>
              <a:ext uri="{FF2B5EF4-FFF2-40B4-BE49-F238E27FC236}">
                <a16:creationId xmlns:a16="http://schemas.microsoft.com/office/drawing/2014/main" id="{2AA76819-C56B-9E51-7955-D7E95B0B595C}"/>
              </a:ext>
            </a:extLst>
          </p:cNvPr>
          <p:cNvSpPr txBox="1"/>
          <p:nvPr/>
        </p:nvSpPr>
        <p:spPr>
          <a:xfrm>
            <a:off x="1212980" y="2316569"/>
            <a:ext cx="4008081" cy="1938992"/>
          </a:xfrm>
          <a:prstGeom prst="rect">
            <a:avLst/>
          </a:prstGeom>
          <a:noFill/>
        </p:spPr>
        <p:txBody>
          <a:bodyPr wrap="square" rtlCol="0">
            <a:spAutoFit/>
          </a:bodyPr>
          <a:lstStyle/>
          <a:p>
            <a:r>
              <a:rPr lang="en-US" sz="2400" dirty="0">
                <a:solidFill>
                  <a:schemeClr val="bg1">
                    <a:lumMod val="95000"/>
                  </a:schemeClr>
                </a:solidFill>
              </a:rPr>
              <a:t>Data Encryption Standard (DES) was established in 1971, it was a major breakthrough in cybersecurity. It relies on symmetric encryption.</a:t>
            </a:r>
          </a:p>
        </p:txBody>
      </p:sp>
    </p:spTree>
    <p:extLst>
      <p:ext uri="{BB962C8B-B14F-4D97-AF65-F5344CB8AC3E}">
        <p14:creationId xmlns:p14="http://schemas.microsoft.com/office/powerpoint/2010/main" val="40444383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A6F6-19AB-B1B9-7B8B-4FEB3D9D8821}"/>
              </a:ext>
            </a:extLst>
          </p:cNvPr>
          <p:cNvSpPr>
            <a:spLocks noGrp="1"/>
          </p:cNvSpPr>
          <p:nvPr>
            <p:ph type="title"/>
          </p:nvPr>
        </p:nvSpPr>
        <p:spPr>
          <a:xfrm>
            <a:off x="802433" y="1786304"/>
            <a:ext cx="10249353" cy="580029"/>
          </a:xfrm>
        </p:spPr>
        <p:txBody>
          <a:bodyPr/>
          <a:lstStyle/>
          <a:p>
            <a:r>
              <a:rPr lang="en-US" dirty="0">
                <a:highlight>
                  <a:srgbClr val="800080"/>
                </a:highlight>
              </a:rPr>
              <a:t>Advanced Encryption Standard (AES)</a:t>
            </a:r>
          </a:p>
        </p:txBody>
      </p:sp>
      <p:sp>
        <p:nvSpPr>
          <p:cNvPr id="5" name="Slide Number Placeholder 4">
            <a:extLst>
              <a:ext uri="{FF2B5EF4-FFF2-40B4-BE49-F238E27FC236}">
                <a16:creationId xmlns:a16="http://schemas.microsoft.com/office/drawing/2014/main" id="{32BB6EDF-29F6-4B03-4393-F2F102EF1026}"/>
              </a:ext>
            </a:extLst>
          </p:cNvPr>
          <p:cNvSpPr>
            <a:spLocks noGrp="1"/>
          </p:cNvSpPr>
          <p:nvPr>
            <p:ph type="sldNum" sz="quarter" idx="4"/>
          </p:nvPr>
        </p:nvSpPr>
        <p:spPr>
          <a:xfrm>
            <a:off x="11646089" y="6277971"/>
            <a:ext cx="545911" cy="580029"/>
          </a:xfrm>
        </p:spPr>
        <p:txBody>
          <a:bodyPr/>
          <a:lstStyle/>
          <a:p>
            <a:pPr>
              <a:defRPr/>
            </a:pPr>
            <a:fld id="{8D1FC6F8-0BCD-47E9-9C64-690771D9C143}" type="slidenum">
              <a:rPr lang="en-US" smtClean="0"/>
              <a:pPr>
                <a:defRPr/>
              </a:pPr>
              <a:t>14</a:t>
            </a:fld>
            <a:endParaRPr lang="en-US" dirty="0"/>
          </a:p>
        </p:txBody>
      </p:sp>
      <p:pic>
        <p:nvPicPr>
          <p:cNvPr id="7" name="Picture 6">
            <a:extLst>
              <a:ext uri="{FF2B5EF4-FFF2-40B4-BE49-F238E27FC236}">
                <a16:creationId xmlns:a16="http://schemas.microsoft.com/office/drawing/2014/main" id="{8E5900CB-8EA4-C310-E1F7-B0E2BC5C1E1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784615" y="2779939"/>
            <a:ext cx="5134429" cy="2695575"/>
          </a:xfrm>
          <a:prstGeom prst="rect">
            <a:avLst/>
          </a:prstGeom>
        </p:spPr>
      </p:pic>
      <p:sp>
        <p:nvSpPr>
          <p:cNvPr id="9" name="TextBox 8">
            <a:extLst>
              <a:ext uri="{FF2B5EF4-FFF2-40B4-BE49-F238E27FC236}">
                <a16:creationId xmlns:a16="http://schemas.microsoft.com/office/drawing/2014/main" id="{912ADAD4-6080-565D-167B-B948779E7234}"/>
              </a:ext>
            </a:extLst>
          </p:cNvPr>
          <p:cNvSpPr txBox="1"/>
          <p:nvPr/>
        </p:nvSpPr>
        <p:spPr>
          <a:xfrm>
            <a:off x="802433" y="2366333"/>
            <a:ext cx="5822302" cy="3416320"/>
          </a:xfrm>
          <a:prstGeom prst="rect">
            <a:avLst/>
          </a:prstGeom>
          <a:noFill/>
        </p:spPr>
        <p:txBody>
          <a:bodyPr wrap="square" rtlCol="0">
            <a:spAutoFit/>
          </a:bodyPr>
          <a:lstStyle/>
          <a:p>
            <a:r>
              <a:rPr lang="en-US" sz="2400" dirty="0">
                <a:solidFill>
                  <a:schemeClr val="bg1">
                    <a:lumMod val="95000"/>
                  </a:schemeClr>
                </a:solidFill>
              </a:rPr>
              <a:t>The Advanced Encryption Standard (AES) is the successor of DES and is considered the most secure encryption algorithm today. It’s even the federal standard, used by the U.S. government, but also by major social media platforms and corporations. The AES falls under the category of symmetric encryption, meaning it requires the same key encryption to protect communications.</a:t>
            </a:r>
          </a:p>
        </p:txBody>
      </p:sp>
    </p:spTree>
    <p:extLst>
      <p:ext uri="{BB962C8B-B14F-4D97-AF65-F5344CB8AC3E}">
        <p14:creationId xmlns:p14="http://schemas.microsoft.com/office/powerpoint/2010/main" val="40062512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645D-5CEE-BAC4-35D1-EB26FFA24DE1}"/>
              </a:ext>
            </a:extLst>
          </p:cNvPr>
          <p:cNvSpPr>
            <a:spLocks noGrp="1"/>
          </p:cNvSpPr>
          <p:nvPr>
            <p:ph type="title"/>
          </p:nvPr>
        </p:nvSpPr>
        <p:spPr>
          <a:xfrm>
            <a:off x="0" y="1838644"/>
            <a:ext cx="7875036" cy="580029"/>
          </a:xfrm>
        </p:spPr>
        <p:txBody>
          <a:bodyPr/>
          <a:lstStyle/>
          <a:p>
            <a:r>
              <a:rPr lang="en-US" dirty="0">
                <a:highlight>
                  <a:srgbClr val="800080"/>
                </a:highlight>
              </a:rPr>
              <a:t>Diffie-Hellman Key Exchange</a:t>
            </a:r>
          </a:p>
        </p:txBody>
      </p:sp>
      <p:sp>
        <p:nvSpPr>
          <p:cNvPr id="5" name="Slide Number Placeholder 4">
            <a:extLst>
              <a:ext uri="{FF2B5EF4-FFF2-40B4-BE49-F238E27FC236}">
                <a16:creationId xmlns:a16="http://schemas.microsoft.com/office/drawing/2014/main" id="{682115CA-29C7-B72D-8E71-AE1CAC91799E}"/>
              </a:ext>
            </a:extLst>
          </p:cNvPr>
          <p:cNvSpPr>
            <a:spLocks noGrp="1"/>
          </p:cNvSpPr>
          <p:nvPr>
            <p:ph type="sldNum" sz="quarter" idx="4"/>
          </p:nvPr>
        </p:nvSpPr>
        <p:spPr>
          <a:xfrm>
            <a:off x="11646089" y="6277971"/>
            <a:ext cx="545911" cy="580029"/>
          </a:xfrm>
        </p:spPr>
        <p:txBody>
          <a:bodyPr/>
          <a:lstStyle/>
          <a:p>
            <a:pPr>
              <a:defRPr/>
            </a:pPr>
            <a:fld id="{8D1FC6F8-0BCD-47E9-9C64-690771D9C143}" type="slidenum">
              <a:rPr lang="en-US" smtClean="0"/>
              <a:pPr>
                <a:defRPr/>
              </a:pPr>
              <a:t>15</a:t>
            </a:fld>
            <a:endParaRPr lang="en-US" dirty="0"/>
          </a:p>
        </p:txBody>
      </p:sp>
      <p:sp>
        <p:nvSpPr>
          <p:cNvPr id="6" name="TextBox 5">
            <a:extLst>
              <a:ext uri="{FF2B5EF4-FFF2-40B4-BE49-F238E27FC236}">
                <a16:creationId xmlns:a16="http://schemas.microsoft.com/office/drawing/2014/main" id="{3109B995-5B27-2229-3D10-5C64F591B1F7}"/>
              </a:ext>
            </a:extLst>
          </p:cNvPr>
          <p:cNvSpPr txBox="1"/>
          <p:nvPr/>
        </p:nvSpPr>
        <p:spPr>
          <a:xfrm>
            <a:off x="65315" y="2274838"/>
            <a:ext cx="6764694" cy="2308324"/>
          </a:xfrm>
          <a:prstGeom prst="rect">
            <a:avLst/>
          </a:prstGeom>
          <a:noFill/>
        </p:spPr>
        <p:txBody>
          <a:bodyPr wrap="square" rtlCol="0">
            <a:spAutoFit/>
          </a:bodyPr>
          <a:lstStyle/>
          <a:p>
            <a:r>
              <a:rPr lang="en-US" sz="2400" dirty="0">
                <a:solidFill>
                  <a:schemeClr val="bg1">
                    <a:lumMod val="95000"/>
                  </a:schemeClr>
                </a:solidFill>
              </a:rPr>
              <a:t>One example of an asymmetric encryption is the Diffie-Hellman, or exponential key exchange. This is a digital encryption method that relies on numbers raised to specific powers in order to create decryption keys that were never sent directly. It  is used to secure different online services.</a:t>
            </a:r>
          </a:p>
        </p:txBody>
      </p:sp>
      <p:sp>
        <p:nvSpPr>
          <p:cNvPr id="7" name="Title 1">
            <a:extLst>
              <a:ext uri="{FF2B5EF4-FFF2-40B4-BE49-F238E27FC236}">
                <a16:creationId xmlns:a16="http://schemas.microsoft.com/office/drawing/2014/main" id="{7E014CB7-08AE-3DFD-77BD-3968A5486E65}"/>
              </a:ext>
            </a:extLst>
          </p:cNvPr>
          <p:cNvSpPr txBox="1">
            <a:spLocks/>
          </p:cNvSpPr>
          <p:nvPr/>
        </p:nvSpPr>
        <p:spPr>
          <a:xfrm>
            <a:off x="6655839" y="3647273"/>
            <a:ext cx="5231363"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highlight>
                  <a:srgbClr val="800080"/>
                </a:highlight>
              </a:rPr>
              <a:t>Hashing Algorithms</a:t>
            </a:r>
          </a:p>
        </p:txBody>
      </p:sp>
      <p:sp>
        <p:nvSpPr>
          <p:cNvPr id="8" name="TextBox 7">
            <a:extLst>
              <a:ext uri="{FF2B5EF4-FFF2-40B4-BE49-F238E27FC236}">
                <a16:creationId xmlns:a16="http://schemas.microsoft.com/office/drawing/2014/main" id="{E7C84552-303A-92EE-1104-A151FF8251CC}"/>
              </a:ext>
            </a:extLst>
          </p:cNvPr>
          <p:cNvSpPr txBox="1"/>
          <p:nvPr/>
        </p:nvSpPr>
        <p:spPr>
          <a:xfrm>
            <a:off x="6655839" y="4058816"/>
            <a:ext cx="5231362" cy="2677656"/>
          </a:xfrm>
          <a:prstGeom prst="rect">
            <a:avLst/>
          </a:prstGeom>
          <a:noFill/>
        </p:spPr>
        <p:txBody>
          <a:bodyPr wrap="square" rtlCol="0">
            <a:spAutoFit/>
          </a:bodyPr>
          <a:lstStyle/>
          <a:p>
            <a:r>
              <a:rPr lang="en-US" sz="2400" dirty="0">
                <a:solidFill>
                  <a:schemeClr val="bg1">
                    <a:lumMod val="95000"/>
                  </a:schemeClr>
                </a:solidFill>
              </a:rPr>
              <a:t>Hash values and algorithms offer a wide range of functions and are used for specific purposes. Password verification, proof-of-work in blockchain technology, and file or data identification are just some of the many ways hash algorithms are used.</a:t>
            </a:r>
          </a:p>
        </p:txBody>
      </p:sp>
    </p:spTree>
    <p:extLst>
      <p:ext uri="{BB962C8B-B14F-4D97-AF65-F5344CB8AC3E}">
        <p14:creationId xmlns:p14="http://schemas.microsoft.com/office/powerpoint/2010/main" val="20982094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1123616" y="433834"/>
            <a:ext cx="9839853" cy="499227"/>
          </a:xfrm>
        </p:spPr>
        <p:txBody>
          <a:bodyPr/>
          <a:lstStyle/>
          <a:p>
            <a:r>
              <a:rPr lang="en-US" b="1" i="0" u="none" strike="noStrike" dirty="0">
                <a:solidFill>
                  <a:srgbClr val="FFFF00"/>
                </a:solidFill>
                <a:effectLst/>
                <a:latin typeface="Source Serif Pro" panose="02040603050405020204" pitchFamily="18" charset="0"/>
              </a:rPr>
              <a:t>Everyday Application of Cryptography</a:t>
            </a:r>
            <a:br>
              <a:rPr lang="en-US" b="1" i="0" u="none" strike="noStrike" dirty="0">
                <a:solidFill>
                  <a:srgbClr val="074A76"/>
                </a:solidFill>
                <a:effectLst/>
                <a:latin typeface="Source Serif Pro" panose="02040603050405020204" pitchFamily="18" charset="0"/>
              </a:rPr>
            </a:br>
            <a:endParaRPr lang="en-US" dirty="0"/>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653420" y="6362496"/>
            <a:ext cx="545911" cy="580029"/>
          </a:xfrm>
        </p:spPr>
        <p:txBody>
          <a:bodyPr/>
          <a:lstStyle/>
          <a:p>
            <a:fld id="{8D1FC6F8-0BCD-47E9-9C64-690771D9C143}" type="slidenum">
              <a:rPr lang="en-US" smtClean="0"/>
              <a:pPr/>
              <a:t>16</a:t>
            </a:fld>
            <a:endParaRPr lang="en-US" dirty="0"/>
          </a:p>
        </p:txBody>
      </p:sp>
      <p:sp>
        <p:nvSpPr>
          <p:cNvPr id="23" name="TextBox 22">
            <a:extLst>
              <a:ext uri="{FF2B5EF4-FFF2-40B4-BE49-F238E27FC236}">
                <a16:creationId xmlns:a16="http://schemas.microsoft.com/office/drawing/2014/main" id="{0BB76C43-78C4-2F18-8CA3-C472ADEA08FF}"/>
              </a:ext>
            </a:extLst>
          </p:cNvPr>
          <p:cNvSpPr txBox="1"/>
          <p:nvPr/>
        </p:nvSpPr>
        <p:spPr>
          <a:xfrm>
            <a:off x="1240971" y="1380931"/>
            <a:ext cx="4525347" cy="400110"/>
          </a:xfrm>
          <a:prstGeom prst="rect">
            <a:avLst/>
          </a:prstGeom>
          <a:noFill/>
        </p:spPr>
        <p:txBody>
          <a:bodyPr wrap="square" rtlCol="0">
            <a:spAutoFit/>
          </a:bodyPr>
          <a:lstStyle/>
          <a:p>
            <a:pPr algn="l" fontAlgn="base"/>
            <a:r>
              <a:rPr lang="en-US" sz="2000" b="1" i="0" u="none" strike="noStrike" dirty="0">
                <a:solidFill>
                  <a:srgbClr val="FFC000"/>
                </a:solidFill>
                <a:effectLst/>
                <a:latin typeface="Montserrat" panose="00000500000000000000" pitchFamily="2" charset="0"/>
              </a:rPr>
              <a:t>1. Digital Signatures</a:t>
            </a:r>
          </a:p>
        </p:txBody>
      </p:sp>
      <p:sp>
        <p:nvSpPr>
          <p:cNvPr id="24" name="TextBox 23">
            <a:extLst>
              <a:ext uri="{FF2B5EF4-FFF2-40B4-BE49-F238E27FC236}">
                <a16:creationId xmlns:a16="http://schemas.microsoft.com/office/drawing/2014/main" id="{EB3E672C-7CCE-ED64-9F07-C2C4D43E75FA}"/>
              </a:ext>
            </a:extLst>
          </p:cNvPr>
          <p:cNvSpPr txBox="1"/>
          <p:nvPr/>
        </p:nvSpPr>
        <p:spPr>
          <a:xfrm>
            <a:off x="1240971" y="1893409"/>
            <a:ext cx="7081935" cy="1754326"/>
          </a:xfrm>
          <a:prstGeom prst="rect">
            <a:avLst/>
          </a:prstGeom>
          <a:noFill/>
        </p:spPr>
        <p:txBody>
          <a:bodyPr wrap="square" rtlCol="0">
            <a:spAutoFit/>
          </a:bodyPr>
          <a:lstStyle/>
          <a:p>
            <a:r>
              <a:rPr lang="en-US" b="0" i="0" dirty="0">
                <a:solidFill>
                  <a:schemeClr val="bg1"/>
                </a:solidFill>
                <a:effectLst/>
                <a:latin typeface="Montserrat" panose="00000500000000000000" pitchFamily="2" charset="0"/>
              </a:rPr>
              <a:t>When it comes to public key cryptography, digital signature authentication is essential. Authentication refers to any process that verifies specific information. If you want to verify the identity of a sender or the </a:t>
            </a:r>
            <a:r>
              <a:rPr lang="en-US" b="0" i="0" dirty="0">
                <a:solidFill>
                  <a:srgbClr val="FFC000"/>
                </a:solidFill>
                <a:effectLst/>
                <a:latin typeface="Montserrat" panose="00000500000000000000" pitchFamily="2" charset="0"/>
              </a:rPr>
              <a:t>origin of a document</a:t>
            </a:r>
            <a:r>
              <a:rPr lang="en-US" b="0" i="0" dirty="0">
                <a:solidFill>
                  <a:schemeClr val="bg1"/>
                </a:solidFill>
                <a:effectLst/>
                <a:latin typeface="Montserrat" panose="00000500000000000000" pitchFamily="2" charset="0"/>
              </a:rPr>
              <a:t>, or when it was signed, cryptography uses a </a:t>
            </a:r>
            <a:r>
              <a:rPr lang="en-US" b="0" i="0" dirty="0">
                <a:solidFill>
                  <a:srgbClr val="FFC000"/>
                </a:solidFill>
                <a:effectLst/>
                <a:latin typeface="Montserrat" panose="00000500000000000000" pitchFamily="2" charset="0"/>
              </a:rPr>
              <a:t>digital signature </a:t>
            </a:r>
            <a:r>
              <a:rPr lang="en-US" b="0" i="0" dirty="0">
                <a:solidFill>
                  <a:schemeClr val="bg1"/>
                </a:solidFill>
                <a:effectLst/>
                <a:latin typeface="Montserrat" panose="00000500000000000000" pitchFamily="2" charset="0"/>
              </a:rPr>
              <a:t>as a means to check the information.</a:t>
            </a:r>
            <a:endParaRPr lang="en-US" dirty="0">
              <a:solidFill>
                <a:schemeClr val="bg1"/>
              </a:solidFill>
            </a:endParaRPr>
          </a:p>
        </p:txBody>
      </p:sp>
      <p:pic>
        <p:nvPicPr>
          <p:cNvPr id="25" name="Picture 24">
            <a:extLst>
              <a:ext uri="{FF2B5EF4-FFF2-40B4-BE49-F238E27FC236}">
                <a16:creationId xmlns:a16="http://schemas.microsoft.com/office/drawing/2014/main" id="{236287D9-EDDF-A660-2F01-8BDE61C3191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435012" y="3647735"/>
            <a:ext cx="5386873" cy="2693437"/>
          </a:xfrm>
          <a:prstGeom prst="rect">
            <a:avLst/>
          </a:prstGeom>
        </p:spPr>
      </p:pic>
    </p:spTree>
    <p:extLst>
      <p:ext uri="{BB962C8B-B14F-4D97-AF65-F5344CB8AC3E}">
        <p14:creationId xmlns:p14="http://schemas.microsoft.com/office/powerpoint/2010/main" val="2590226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par>
                                <p:cTn id="13" presetID="2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1123616" y="433834"/>
            <a:ext cx="9839853" cy="499227"/>
          </a:xfrm>
        </p:spPr>
        <p:txBody>
          <a:bodyPr/>
          <a:lstStyle/>
          <a:p>
            <a:r>
              <a:rPr lang="en-US" b="1" i="0" u="none" strike="noStrike" dirty="0">
                <a:solidFill>
                  <a:srgbClr val="FFFF00"/>
                </a:solidFill>
                <a:effectLst/>
                <a:latin typeface="Source Serif Pro" panose="02040603050405020204" pitchFamily="18" charset="0"/>
              </a:rPr>
              <a:t>Everyday Application of Cryptography</a:t>
            </a:r>
            <a:br>
              <a:rPr lang="en-US" b="1" i="0" u="none" strike="noStrike" dirty="0">
                <a:solidFill>
                  <a:srgbClr val="074A76"/>
                </a:solidFill>
                <a:effectLst/>
                <a:latin typeface="Source Serif Pro" panose="02040603050405020204" pitchFamily="18" charset="0"/>
              </a:rPr>
            </a:br>
            <a:endParaRPr lang="en-US" dirty="0"/>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653420" y="6362496"/>
            <a:ext cx="545911" cy="580029"/>
          </a:xfrm>
        </p:spPr>
        <p:txBody>
          <a:bodyPr/>
          <a:lstStyle/>
          <a:p>
            <a:fld id="{8D1FC6F8-0BCD-47E9-9C64-690771D9C143}" type="slidenum">
              <a:rPr lang="en-US" smtClean="0"/>
              <a:pPr/>
              <a:t>17</a:t>
            </a:fld>
            <a:endParaRPr lang="en-US" dirty="0"/>
          </a:p>
        </p:txBody>
      </p:sp>
      <p:sp>
        <p:nvSpPr>
          <p:cNvPr id="23" name="TextBox 22">
            <a:extLst>
              <a:ext uri="{FF2B5EF4-FFF2-40B4-BE49-F238E27FC236}">
                <a16:creationId xmlns:a16="http://schemas.microsoft.com/office/drawing/2014/main" id="{0BB76C43-78C4-2F18-8CA3-C472ADEA08FF}"/>
              </a:ext>
            </a:extLst>
          </p:cNvPr>
          <p:cNvSpPr txBox="1"/>
          <p:nvPr/>
        </p:nvSpPr>
        <p:spPr>
          <a:xfrm>
            <a:off x="1240971" y="1380931"/>
            <a:ext cx="4525347" cy="400110"/>
          </a:xfrm>
          <a:prstGeom prst="rect">
            <a:avLst/>
          </a:prstGeom>
          <a:noFill/>
        </p:spPr>
        <p:txBody>
          <a:bodyPr wrap="square" rtlCol="0">
            <a:spAutoFit/>
          </a:bodyPr>
          <a:lstStyle/>
          <a:p>
            <a:pPr algn="l" fontAlgn="base"/>
            <a:r>
              <a:rPr lang="en-US" sz="2000" b="1" dirty="0">
                <a:solidFill>
                  <a:srgbClr val="FFC000"/>
                </a:solidFill>
                <a:latin typeface="Montserrat" panose="00000500000000000000" pitchFamily="2" charset="0"/>
              </a:rPr>
              <a:t>2. Time Stamping</a:t>
            </a:r>
            <a:endParaRPr lang="en-US" sz="2000" b="1" i="0" u="none" strike="noStrike" dirty="0">
              <a:solidFill>
                <a:srgbClr val="FFC000"/>
              </a:solidFill>
              <a:effectLst/>
              <a:latin typeface="Montserrat" panose="00000500000000000000" pitchFamily="2" charset="0"/>
            </a:endParaRPr>
          </a:p>
        </p:txBody>
      </p:sp>
      <p:sp>
        <p:nvSpPr>
          <p:cNvPr id="24" name="TextBox 23">
            <a:extLst>
              <a:ext uri="{FF2B5EF4-FFF2-40B4-BE49-F238E27FC236}">
                <a16:creationId xmlns:a16="http://schemas.microsoft.com/office/drawing/2014/main" id="{EB3E672C-7CCE-ED64-9F07-C2C4D43E75FA}"/>
              </a:ext>
            </a:extLst>
          </p:cNvPr>
          <p:cNvSpPr txBox="1"/>
          <p:nvPr/>
        </p:nvSpPr>
        <p:spPr>
          <a:xfrm>
            <a:off x="1240971" y="1893409"/>
            <a:ext cx="7081935" cy="1754326"/>
          </a:xfrm>
          <a:prstGeom prst="rect">
            <a:avLst/>
          </a:prstGeom>
          <a:noFill/>
        </p:spPr>
        <p:txBody>
          <a:bodyPr wrap="square" rtlCol="0">
            <a:spAutoFit/>
          </a:bodyPr>
          <a:lstStyle/>
          <a:p>
            <a:r>
              <a:rPr lang="en-US" dirty="0">
                <a:solidFill>
                  <a:schemeClr val="bg1"/>
                </a:solidFill>
                <a:latin typeface="Montserrat" panose="00000500000000000000" pitchFamily="2" charset="0"/>
              </a:rPr>
              <a:t>A digital time stamp tells us that a certain digital document was created or delivered at a specific time. The cryptographic system used for time stamping is called a blind signature scheme, which allows senders to transmit a message to a recipient via a </a:t>
            </a:r>
            <a:r>
              <a:rPr lang="en-US" dirty="0">
                <a:solidFill>
                  <a:srgbClr val="FFC000"/>
                </a:solidFill>
                <a:latin typeface="Montserrat" panose="00000500000000000000" pitchFamily="2" charset="0"/>
              </a:rPr>
              <a:t>third party </a:t>
            </a:r>
            <a:r>
              <a:rPr lang="en-US" dirty="0">
                <a:solidFill>
                  <a:schemeClr val="bg1"/>
                </a:solidFill>
                <a:latin typeface="Montserrat" panose="00000500000000000000" pitchFamily="2" charset="0"/>
              </a:rPr>
              <a:t>without revealing any part of the message to them</a:t>
            </a:r>
            <a:r>
              <a:rPr lang="en-US" dirty="0">
                <a:solidFill>
                  <a:schemeClr val="bg1"/>
                </a:solidFill>
              </a:rPr>
              <a:t>.</a:t>
            </a:r>
          </a:p>
        </p:txBody>
      </p:sp>
      <p:pic>
        <p:nvPicPr>
          <p:cNvPr id="2" name="Picture 1">
            <a:extLst>
              <a:ext uri="{FF2B5EF4-FFF2-40B4-BE49-F238E27FC236}">
                <a16:creationId xmlns:a16="http://schemas.microsoft.com/office/drawing/2014/main" id="{E9ACF969-7666-5B71-4E77-C6E21BD3328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93632" y="3570860"/>
            <a:ext cx="5134948" cy="2853306"/>
          </a:xfrm>
          <a:prstGeom prst="rect">
            <a:avLst/>
          </a:prstGeom>
        </p:spPr>
      </p:pic>
    </p:spTree>
    <p:extLst>
      <p:ext uri="{BB962C8B-B14F-4D97-AF65-F5344CB8AC3E}">
        <p14:creationId xmlns:p14="http://schemas.microsoft.com/office/powerpoint/2010/main" val="1672912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1123616" y="433834"/>
            <a:ext cx="9839853" cy="499227"/>
          </a:xfrm>
        </p:spPr>
        <p:txBody>
          <a:bodyPr/>
          <a:lstStyle/>
          <a:p>
            <a:r>
              <a:rPr lang="en-US" b="1" i="0" u="none" strike="noStrike" dirty="0">
                <a:solidFill>
                  <a:srgbClr val="FFFF00"/>
                </a:solidFill>
                <a:effectLst/>
                <a:latin typeface="Source Serif Pro" panose="02040603050405020204" pitchFamily="18" charset="0"/>
              </a:rPr>
              <a:t>Everyday Application of Cryptography</a:t>
            </a:r>
            <a:br>
              <a:rPr lang="en-US" b="1" i="0" u="none" strike="noStrike" dirty="0">
                <a:solidFill>
                  <a:srgbClr val="074A76"/>
                </a:solidFill>
                <a:effectLst/>
                <a:latin typeface="Source Serif Pro" panose="02040603050405020204" pitchFamily="18" charset="0"/>
              </a:rPr>
            </a:br>
            <a:endParaRPr lang="en-US" dirty="0"/>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653420" y="6362496"/>
            <a:ext cx="545911" cy="580029"/>
          </a:xfrm>
        </p:spPr>
        <p:txBody>
          <a:bodyPr/>
          <a:lstStyle/>
          <a:p>
            <a:fld id="{8D1FC6F8-0BCD-47E9-9C64-690771D9C143}" type="slidenum">
              <a:rPr lang="en-US" smtClean="0"/>
              <a:pPr/>
              <a:t>18</a:t>
            </a:fld>
            <a:endParaRPr lang="en-US" dirty="0"/>
          </a:p>
        </p:txBody>
      </p:sp>
      <p:sp>
        <p:nvSpPr>
          <p:cNvPr id="23" name="TextBox 22">
            <a:extLst>
              <a:ext uri="{FF2B5EF4-FFF2-40B4-BE49-F238E27FC236}">
                <a16:creationId xmlns:a16="http://schemas.microsoft.com/office/drawing/2014/main" id="{0BB76C43-78C4-2F18-8CA3-C472ADEA08FF}"/>
              </a:ext>
            </a:extLst>
          </p:cNvPr>
          <p:cNvSpPr txBox="1"/>
          <p:nvPr/>
        </p:nvSpPr>
        <p:spPr>
          <a:xfrm>
            <a:off x="1240971" y="1380931"/>
            <a:ext cx="4525347" cy="400110"/>
          </a:xfrm>
          <a:prstGeom prst="rect">
            <a:avLst/>
          </a:prstGeom>
          <a:noFill/>
        </p:spPr>
        <p:txBody>
          <a:bodyPr wrap="square" rtlCol="0">
            <a:spAutoFit/>
          </a:bodyPr>
          <a:lstStyle/>
          <a:p>
            <a:pPr algn="l" fontAlgn="base"/>
            <a:r>
              <a:rPr lang="en-US" sz="2000" b="1" i="0" u="none" strike="noStrike" dirty="0">
                <a:solidFill>
                  <a:srgbClr val="FFC000"/>
                </a:solidFill>
                <a:effectLst/>
                <a:latin typeface="Montserrat" panose="00000500000000000000" pitchFamily="2" charset="0"/>
              </a:rPr>
              <a:t>3. Electronic Money</a:t>
            </a:r>
          </a:p>
        </p:txBody>
      </p:sp>
      <p:sp>
        <p:nvSpPr>
          <p:cNvPr id="24" name="TextBox 23">
            <a:extLst>
              <a:ext uri="{FF2B5EF4-FFF2-40B4-BE49-F238E27FC236}">
                <a16:creationId xmlns:a16="http://schemas.microsoft.com/office/drawing/2014/main" id="{EB3E672C-7CCE-ED64-9F07-C2C4D43E75FA}"/>
              </a:ext>
            </a:extLst>
          </p:cNvPr>
          <p:cNvSpPr txBox="1"/>
          <p:nvPr/>
        </p:nvSpPr>
        <p:spPr>
          <a:xfrm>
            <a:off x="1240971" y="1893409"/>
            <a:ext cx="7081935" cy="1754326"/>
          </a:xfrm>
          <a:prstGeom prst="rect">
            <a:avLst/>
          </a:prstGeom>
          <a:noFill/>
        </p:spPr>
        <p:txBody>
          <a:bodyPr wrap="square" rtlCol="0">
            <a:spAutoFit/>
          </a:bodyPr>
          <a:lstStyle/>
          <a:p>
            <a:pPr algn="l" fontAlgn="base"/>
            <a:r>
              <a:rPr lang="en-US" b="0" i="0" dirty="0">
                <a:solidFill>
                  <a:schemeClr val="bg1"/>
                </a:solidFill>
                <a:effectLst/>
                <a:latin typeface="Montserrat" panose="00000500000000000000" pitchFamily="2" charset="0"/>
              </a:rPr>
              <a:t>Digital money, or electronic cash, is a constantly evolving concept. Essentially, it involves financial transactions done electronically from one party to another.</a:t>
            </a:r>
          </a:p>
          <a:p>
            <a:pPr algn="l" fontAlgn="base"/>
            <a:r>
              <a:rPr lang="en-US" b="0" i="0" dirty="0">
                <a:solidFill>
                  <a:schemeClr val="bg1"/>
                </a:solidFill>
                <a:effectLst/>
                <a:latin typeface="Montserrat" panose="00000500000000000000" pitchFamily="2" charset="0"/>
              </a:rPr>
              <a:t>Cryptography is applied in both </a:t>
            </a:r>
            <a:r>
              <a:rPr lang="en-US" b="0" i="0" dirty="0">
                <a:solidFill>
                  <a:srgbClr val="FFC000"/>
                </a:solidFill>
                <a:effectLst/>
                <a:latin typeface="Montserrat" panose="00000500000000000000" pitchFamily="2" charset="0"/>
              </a:rPr>
              <a:t>debit and credit card </a:t>
            </a:r>
            <a:r>
              <a:rPr lang="en-US" b="0" i="0" dirty="0">
                <a:solidFill>
                  <a:schemeClr val="bg1"/>
                </a:solidFill>
                <a:effectLst/>
                <a:latin typeface="Montserrat" panose="00000500000000000000" pitchFamily="2" charset="0"/>
              </a:rPr>
              <a:t>transactions and digital wallets. And it is required for anonymous and identified transactions.</a:t>
            </a:r>
          </a:p>
        </p:txBody>
      </p:sp>
      <p:pic>
        <p:nvPicPr>
          <p:cNvPr id="3" name="Picture 2">
            <a:extLst>
              <a:ext uri="{FF2B5EF4-FFF2-40B4-BE49-F238E27FC236}">
                <a16:creationId xmlns:a16="http://schemas.microsoft.com/office/drawing/2014/main" id="{A3DD1687-948F-1CF2-425F-5E2C14A0A27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839602" y="3443298"/>
            <a:ext cx="4813818" cy="3209212"/>
          </a:xfrm>
          <a:prstGeom prst="rect">
            <a:avLst/>
          </a:prstGeom>
        </p:spPr>
      </p:pic>
    </p:spTree>
    <p:extLst>
      <p:ext uri="{BB962C8B-B14F-4D97-AF65-F5344CB8AC3E}">
        <p14:creationId xmlns:p14="http://schemas.microsoft.com/office/powerpoint/2010/main" val="60157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1123616" y="433834"/>
            <a:ext cx="9839853" cy="499227"/>
          </a:xfrm>
        </p:spPr>
        <p:txBody>
          <a:bodyPr/>
          <a:lstStyle/>
          <a:p>
            <a:r>
              <a:rPr lang="en-US" b="1" i="0" u="none" strike="noStrike" dirty="0">
                <a:solidFill>
                  <a:srgbClr val="FFFF00"/>
                </a:solidFill>
                <a:effectLst/>
                <a:latin typeface="Source Serif Pro" panose="02040603050405020204" pitchFamily="18" charset="0"/>
              </a:rPr>
              <a:t>Everyday Application of Cryptography</a:t>
            </a:r>
            <a:br>
              <a:rPr lang="en-US" b="1" i="0" u="none" strike="noStrike" dirty="0">
                <a:solidFill>
                  <a:srgbClr val="074A76"/>
                </a:solidFill>
                <a:effectLst/>
                <a:latin typeface="Source Serif Pro" panose="02040603050405020204" pitchFamily="18" charset="0"/>
              </a:rPr>
            </a:br>
            <a:endParaRPr lang="en-US" dirty="0"/>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653420" y="6362496"/>
            <a:ext cx="545911" cy="580029"/>
          </a:xfrm>
        </p:spPr>
        <p:txBody>
          <a:bodyPr/>
          <a:lstStyle/>
          <a:p>
            <a:fld id="{8D1FC6F8-0BCD-47E9-9C64-690771D9C143}" type="slidenum">
              <a:rPr lang="en-US" smtClean="0"/>
              <a:pPr/>
              <a:t>19</a:t>
            </a:fld>
            <a:endParaRPr lang="en-US" dirty="0"/>
          </a:p>
        </p:txBody>
      </p:sp>
      <p:sp>
        <p:nvSpPr>
          <p:cNvPr id="23" name="TextBox 22">
            <a:extLst>
              <a:ext uri="{FF2B5EF4-FFF2-40B4-BE49-F238E27FC236}">
                <a16:creationId xmlns:a16="http://schemas.microsoft.com/office/drawing/2014/main" id="{0BB76C43-78C4-2F18-8CA3-C472ADEA08FF}"/>
              </a:ext>
            </a:extLst>
          </p:cNvPr>
          <p:cNvSpPr txBox="1"/>
          <p:nvPr/>
        </p:nvSpPr>
        <p:spPr>
          <a:xfrm>
            <a:off x="1240971" y="1380931"/>
            <a:ext cx="4525347" cy="400110"/>
          </a:xfrm>
          <a:prstGeom prst="rect">
            <a:avLst/>
          </a:prstGeom>
          <a:noFill/>
        </p:spPr>
        <p:txBody>
          <a:bodyPr wrap="square" rtlCol="0">
            <a:spAutoFit/>
          </a:bodyPr>
          <a:lstStyle/>
          <a:p>
            <a:pPr algn="l" fontAlgn="base"/>
            <a:r>
              <a:rPr lang="en-US" sz="2000" b="1" dirty="0">
                <a:solidFill>
                  <a:srgbClr val="FFC000"/>
                </a:solidFill>
                <a:latin typeface="Montserrat" panose="00000500000000000000" pitchFamily="2" charset="0"/>
              </a:rPr>
              <a:t>4. Cryptocurrency</a:t>
            </a:r>
            <a:endParaRPr lang="en-US" sz="2000" b="1" i="0" u="none" strike="noStrike" dirty="0">
              <a:solidFill>
                <a:srgbClr val="FFC000"/>
              </a:solidFill>
              <a:effectLst/>
              <a:latin typeface="Montserrat" panose="00000500000000000000" pitchFamily="2" charset="0"/>
            </a:endParaRPr>
          </a:p>
        </p:txBody>
      </p:sp>
      <p:sp>
        <p:nvSpPr>
          <p:cNvPr id="24" name="TextBox 23">
            <a:extLst>
              <a:ext uri="{FF2B5EF4-FFF2-40B4-BE49-F238E27FC236}">
                <a16:creationId xmlns:a16="http://schemas.microsoft.com/office/drawing/2014/main" id="{EB3E672C-7CCE-ED64-9F07-C2C4D43E75FA}"/>
              </a:ext>
            </a:extLst>
          </p:cNvPr>
          <p:cNvSpPr txBox="1"/>
          <p:nvPr/>
        </p:nvSpPr>
        <p:spPr>
          <a:xfrm>
            <a:off x="1240971" y="1893409"/>
            <a:ext cx="7081935" cy="1200329"/>
          </a:xfrm>
          <a:prstGeom prst="rect">
            <a:avLst/>
          </a:prstGeom>
          <a:noFill/>
        </p:spPr>
        <p:txBody>
          <a:bodyPr wrap="square" rtlCol="0">
            <a:spAutoFit/>
          </a:bodyPr>
          <a:lstStyle/>
          <a:p>
            <a:pPr algn="l" fontAlgn="base"/>
            <a:r>
              <a:rPr lang="en-US" b="0" i="0" dirty="0">
                <a:solidFill>
                  <a:schemeClr val="bg1"/>
                </a:solidFill>
                <a:effectLst/>
                <a:latin typeface="Montserrat" panose="00000500000000000000" pitchFamily="2" charset="0"/>
              </a:rPr>
              <a:t>The application of cryptography allows blockchains to maintain security, which is at the core of cryptocurrency systems. In fact, it was the </a:t>
            </a:r>
            <a:r>
              <a:rPr lang="en-US" b="0" i="0" dirty="0">
                <a:solidFill>
                  <a:srgbClr val="FFC000"/>
                </a:solidFill>
                <a:effectLst/>
                <a:latin typeface="Montserrat" panose="00000500000000000000" pitchFamily="2" charset="0"/>
              </a:rPr>
              <a:t>cryptography message board </a:t>
            </a:r>
            <a:r>
              <a:rPr lang="en-US" b="0" i="0" dirty="0">
                <a:solidFill>
                  <a:schemeClr val="bg1"/>
                </a:solidFill>
                <a:effectLst/>
                <a:latin typeface="Montserrat" panose="00000500000000000000" pitchFamily="2" charset="0"/>
              </a:rPr>
              <a:t>that prompted the creation of Bitcoin in 2009.</a:t>
            </a:r>
          </a:p>
        </p:txBody>
      </p:sp>
      <p:pic>
        <p:nvPicPr>
          <p:cNvPr id="2" name="Picture 1">
            <a:extLst>
              <a:ext uri="{FF2B5EF4-FFF2-40B4-BE49-F238E27FC236}">
                <a16:creationId xmlns:a16="http://schemas.microsoft.com/office/drawing/2014/main" id="{DC32B347-172D-34AB-9F04-AC3C334DA1B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43104" y="3206106"/>
            <a:ext cx="5110316" cy="3200400"/>
          </a:xfrm>
          <a:prstGeom prst="rect">
            <a:avLst/>
          </a:prstGeom>
        </p:spPr>
      </p:pic>
    </p:spTree>
    <p:extLst>
      <p:ext uri="{BB962C8B-B14F-4D97-AF65-F5344CB8AC3E}">
        <p14:creationId xmlns:p14="http://schemas.microsoft.com/office/powerpoint/2010/main" val="319035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2513-633F-13A3-3477-91B0E6FBF31E}"/>
              </a:ext>
            </a:extLst>
          </p:cNvPr>
          <p:cNvSpPr>
            <a:spLocks noGrp="1"/>
          </p:cNvSpPr>
          <p:nvPr>
            <p:ph type="title"/>
          </p:nvPr>
        </p:nvSpPr>
        <p:spPr>
          <a:xfrm>
            <a:off x="83061" y="2377440"/>
            <a:ext cx="2512277" cy="2115505"/>
          </a:xfrm>
        </p:spPr>
        <p:txBody>
          <a:bodyPr/>
          <a:lstStyle/>
          <a:p>
            <a:r>
              <a:rPr lang="en-US" dirty="0">
                <a:solidFill>
                  <a:schemeClr val="accent6"/>
                </a:solidFill>
              </a:rPr>
              <a:t>OUR TEAM</a:t>
            </a:r>
          </a:p>
        </p:txBody>
      </p:sp>
      <p:pic>
        <p:nvPicPr>
          <p:cNvPr id="30" name="Picture Placeholder 29">
            <a:extLst>
              <a:ext uri="{FF2B5EF4-FFF2-40B4-BE49-F238E27FC236}">
                <a16:creationId xmlns:a16="http://schemas.microsoft.com/office/drawing/2014/main" id="{1752E647-2C8F-AC35-1EE1-B9DD3063FEFB}"/>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val="0"/>
              </a:ext>
            </a:extLst>
          </a:blip>
          <a:srcRect/>
          <a:stretch>
            <a:fillRect/>
          </a:stretch>
        </p:blipFill>
        <p:spPr/>
      </p:pic>
      <p:sp>
        <p:nvSpPr>
          <p:cNvPr id="7" name="Text Placeholder 6">
            <a:extLst>
              <a:ext uri="{FF2B5EF4-FFF2-40B4-BE49-F238E27FC236}">
                <a16:creationId xmlns:a16="http://schemas.microsoft.com/office/drawing/2014/main" id="{3828E2C3-FCE7-318D-407A-A08B6CCA62C8}"/>
              </a:ext>
            </a:extLst>
          </p:cNvPr>
          <p:cNvSpPr>
            <a:spLocks noGrp="1"/>
          </p:cNvSpPr>
          <p:nvPr>
            <p:ph type="body" sz="quarter" idx="19"/>
          </p:nvPr>
        </p:nvSpPr>
        <p:spPr>
          <a:xfrm>
            <a:off x="2796726" y="4435583"/>
            <a:ext cx="2102205" cy="537464"/>
          </a:xfrm>
        </p:spPr>
        <p:txBody>
          <a:bodyPr/>
          <a:lstStyle/>
          <a:p>
            <a:r>
              <a:rPr lang="en-US" sz="1400" dirty="0">
                <a:solidFill>
                  <a:srgbClr val="FFFF00"/>
                </a:solidFill>
              </a:rPr>
              <a:t>UMME ARIFA ZAMAN NIRJHOR​​</a:t>
            </a:r>
          </a:p>
          <a:p>
            <a:endParaRPr lang="en-US" dirty="0"/>
          </a:p>
        </p:txBody>
      </p:sp>
      <p:sp>
        <p:nvSpPr>
          <p:cNvPr id="8" name="Text Placeholder 7">
            <a:extLst>
              <a:ext uri="{FF2B5EF4-FFF2-40B4-BE49-F238E27FC236}">
                <a16:creationId xmlns:a16="http://schemas.microsoft.com/office/drawing/2014/main" id="{82FB0625-5EBA-80AB-31C8-11933B165688}"/>
              </a:ext>
            </a:extLst>
          </p:cNvPr>
          <p:cNvSpPr>
            <a:spLocks noGrp="1"/>
          </p:cNvSpPr>
          <p:nvPr>
            <p:ph type="body" sz="quarter" idx="20"/>
          </p:nvPr>
        </p:nvSpPr>
        <p:spPr>
          <a:xfrm>
            <a:off x="2896865" y="5128081"/>
            <a:ext cx="1885516" cy="365125"/>
          </a:xfrm>
        </p:spPr>
        <p:txBody>
          <a:body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Daytona Pro Light"/>
                <a:ea typeface="+mn-ea"/>
                <a:cs typeface="+mn-cs"/>
              </a:rPr>
              <a:t>232-15-695</a:t>
            </a:r>
          </a:p>
          <a:p>
            <a:endParaRPr lang="en-US" dirty="0"/>
          </a:p>
        </p:txBody>
      </p:sp>
      <p:sp>
        <p:nvSpPr>
          <p:cNvPr id="9" name="Text Placeholder 8">
            <a:extLst>
              <a:ext uri="{FF2B5EF4-FFF2-40B4-BE49-F238E27FC236}">
                <a16:creationId xmlns:a16="http://schemas.microsoft.com/office/drawing/2014/main" id="{6963C673-6806-6B5F-7CCC-85AFB29B3A0A}"/>
              </a:ext>
            </a:extLst>
          </p:cNvPr>
          <p:cNvSpPr>
            <a:spLocks noGrp="1"/>
          </p:cNvSpPr>
          <p:nvPr>
            <p:ph type="body" sz="quarter" idx="21"/>
          </p:nvPr>
        </p:nvSpPr>
        <p:spPr>
          <a:xfrm>
            <a:off x="4898932" y="4435582"/>
            <a:ext cx="2101204" cy="365125"/>
          </a:xfrm>
        </p:spPr>
        <p:txBody>
          <a:bodyPr/>
          <a:lstStyle/>
          <a:p>
            <a:r>
              <a:rPr lang="en-US" sz="1400" dirty="0">
                <a:solidFill>
                  <a:srgbClr val="FFFF00"/>
                </a:solidFill>
              </a:rPr>
              <a:t>SUPAN ROY</a:t>
            </a:r>
          </a:p>
        </p:txBody>
      </p:sp>
      <p:sp>
        <p:nvSpPr>
          <p:cNvPr id="10" name="Text Placeholder 9">
            <a:extLst>
              <a:ext uri="{FF2B5EF4-FFF2-40B4-BE49-F238E27FC236}">
                <a16:creationId xmlns:a16="http://schemas.microsoft.com/office/drawing/2014/main" id="{C36E922D-60B8-422E-5FEF-B4D3C3F81B87}"/>
              </a:ext>
            </a:extLst>
          </p:cNvPr>
          <p:cNvSpPr>
            <a:spLocks noGrp="1"/>
          </p:cNvSpPr>
          <p:nvPr>
            <p:ph type="body" sz="quarter" idx="22"/>
          </p:nvPr>
        </p:nvSpPr>
        <p:spPr>
          <a:xfrm>
            <a:off x="5048638" y="5128080"/>
            <a:ext cx="1885516" cy="365125"/>
          </a:xfrm>
        </p:spPr>
        <p:txBody>
          <a:body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Daytona Pro Light"/>
                <a:ea typeface="+mn-ea"/>
                <a:cs typeface="+mn-cs"/>
              </a:rPr>
              <a:t>232-15-716</a:t>
            </a:r>
          </a:p>
          <a:p>
            <a:endParaRPr lang="en-US" dirty="0"/>
          </a:p>
        </p:txBody>
      </p:sp>
      <p:sp>
        <p:nvSpPr>
          <p:cNvPr id="11" name="Text Placeholder 10">
            <a:extLst>
              <a:ext uri="{FF2B5EF4-FFF2-40B4-BE49-F238E27FC236}">
                <a16:creationId xmlns:a16="http://schemas.microsoft.com/office/drawing/2014/main" id="{D881667A-2639-FB32-5AF0-2ADA5D059849}"/>
              </a:ext>
            </a:extLst>
          </p:cNvPr>
          <p:cNvSpPr>
            <a:spLocks noGrp="1"/>
          </p:cNvSpPr>
          <p:nvPr>
            <p:ph type="body" sz="quarter" idx="23"/>
          </p:nvPr>
        </p:nvSpPr>
        <p:spPr>
          <a:xfrm>
            <a:off x="7000136" y="4435750"/>
            <a:ext cx="2085792" cy="364957"/>
          </a:xfrm>
        </p:spPr>
        <p:txBody>
          <a:bodyPr/>
          <a:lstStyle/>
          <a:p>
            <a:r>
              <a:rPr lang="en-US" sz="1400" dirty="0">
                <a:solidFill>
                  <a:srgbClr val="FFFF00"/>
                </a:solidFill>
              </a:rPr>
              <a:t>Junaid Hasan</a:t>
            </a:r>
          </a:p>
          <a:p>
            <a:endParaRPr lang="en-US" dirty="0"/>
          </a:p>
        </p:txBody>
      </p:sp>
      <p:sp>
        <p:nvSpPr>
          <p:cNvPr id="12" name="Text Placeholder 11">
            <a:extLst>
              <a:ext uri="{FF2B5EF4-FFF2-40B4-BE49-F238E27FC236}">
                <a16:creationId xmlns:a16="http://schemas.microsoft.com/office/drawing/2014/main" id="{3332B1B7-8E8F-7062-EC21-4F6171D4F104}"/>
              </a:ext>
            </a:extLst>
          </p:cNvPr>
          <p:cNvSpPr>
            <a:spLocks noGrp="1"/>
          </p:cNvSpPr>
          <p:nvPr>
            <p:ph type="body" sz="quarter" idx="24"/>
          </p:nvPr>
        </p:nvSpPr>
        <p:spPr>
          <a:xfrm>
            <a:off x="7200412" y="5128080"/>
            <a:ext cx="1885516" cy="365125"/>
          </a:xfrm>
        </p:spPr>
        <p:txBody>
          <a:body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Daytona Pro Light"/>
                <a:ea typeface="+mn-ea"/>
                <a:cs typeface="+mn-cs"/>
              </a:rPr>
              <a:t>232-15-735</a:t>
            </a:r>
          </a:p>
          <a:p>
            <a:endParaRPr lang="en-US" dirty="0"/>
          </a:p>
        </p:txBody>
      </p:sp>
      <p:sp>
        <p:nvSpPr>
          <p:cNvPr id="13" name="Text Placeholder 12">
            <a:extLst>
              <a:ext uri="{FF2B5EF4-FFF2-40B4-BE49-F238E27FC236}">
                <a16:creationId xmlns:a16="http://schemas.microsoft.com/office/drawing/2014/main" id="{C4810EA7-79DD-4BB4-9595-ED7309063D86}"/>
              </a:ext>
            </a:extLst>
          </p:cNvPr>
          <p:cNvSpPr>
            <a:spLocks noGrp="1"/>
          </p:cNvSpPr>
          <p:nvPr>
            <p:ph type="body" sz="quarter" idx="25"/>
          </p:nvPr>
        </p:nvSpPr>
        <p:spPr>
          <a:xfrm>
            <a:off x="9095950" y="4435583"/>
            <a:ext cx="2085792" cy="537464"/>
          </a:xfrm>
        </p:spPr>
        <p:txBody>
          <a:bodyPr/>
          <a:lstStyle/>
          <a:p>
            <a:r>
              <a:rPr lang="en-US" sz="1400" dirty="0">
                <a:solidFill>
                  <a:srgbClr val="FFFF00"/>
                </a:solidFill>
              </a:rPr>
              <a:t>MD </a:t>
            </a:r>
            <a:r>
              <a:rPr lang="en-US" sz="1400" dirty="0" err="1">
                <a:solidFill>
                  <a:srgbClr val="FFFF00"/>
                </a:solidFill>
              </a:rPr>
              <a:t>Saymon</a:t>
            </a:r>
            <a:r>
              <a:rPr lang="en-US" sz="1400" dirty="0">
                <a:solidFill>
                  <a:srgbClr val="FFFF00"/>
                </a:solidFill>
              </a:rPr>
              <a:t> </a:t>
            </a:r>
            <a:r>
              <a:rPr lang="en-US" sz="1400" dirty="0" err="1">
                <a:solidFill>
                  <a:srgbClr val="FFFF00"/>
                </a:solidFill>
              </a:rPr>
              <a:t>Shojib</a:t>
            </a:r>
            <a:endParaRPr lang="en-US" sz="1400" dirty="0">
              <a:solidFill>
                <a:srgbClr val="FFFF00"/>
              </a:solidFill>
            </a:endParaRPr>
          </a:p>
          <a:p>
            <a:endParaRPr lang="en-US" dirty="0"/>
          </a:p>
        </p:txBody>
      </p:sp>
      <p:sp>
        <p:nvSpPr>
          <p:cNvPr id="14" name="Text Placeholder 13">
            <a:extLst>
              <a:ext uri="{FF2B5EF4-FFF2-40B4-BE49-F238E27FC236}">
                <a16:creationId xmlns:a16="http://schemas.microsoft.com/office/drawing/2014/main" id="{E7DC8A2E-8F0C-49D6-36ED-DD143C87D35B}"/>
              </a:ext>
            </a:extLst>
          </p:cNvPr>
          <p:cNvSpPr>
            <a:spLocks noGrp="1"/>
          </p:cNvSpPr>
          <p:nvPr>
            <p:ph type="body" sz="quarter" idx="26"/>
          </p:nvPr>
        </p:nvSpPr>
        <p:spPr>
          <a:xfrm>
            <a:off x="9196088" y="5128080"/>
            <a:ext cx="1885516" cy="365125"/>
          </a:xfrm>
        </p:spPr>
        <p:txBody>
          <a:body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Daytona Pro Light"/>
                <a:ea typeface="+mn-ea"/>
                <a:cs typeface="+mn-cs"/>
              </a:rPr>
              <a:t>232-15-717</a:t>
            </a:r>
          </a:p>
          <a:p>
            <a:endParaRPr lang="en-US" dirty="0"/>
          </a:p>
        </p:txBody>
      </p:sp>
      <p:sp>
        <p:nvSpPr>
          <p:cNvPr id="16" name="Slide Number Placeholder 15">
            <a:extLst>
              <a:ext uri="{FF2B5EF4-FFF2-40B4-BE49-F238E27FC236}">
                <a16:creationId xmlns:a16="http://schemas.microsoft.com/office/drawing/2014/main" id="{C89746D1-92FB-FDBB-E80C-09D377D91121}"/>
              </a:ext>
            </a:extLst>
          </p:cNvPr>
          <p:cNvSpPr>
            <a:spLocks noGrp="1"/>
          </p:cNvSpPr>
          <p:nvPr>
            <p:ph type="sldNum" sz="quarter" idx="4"/>
          </p:nvPr>
        </p:nvSpPr>
        <p:spPr>
          <a:xfrm>
            <a:off x="11646089" y="6277971"/>
            <a:ext cx="545911" cy="580029"/>
          </a:xfrm>
        </p:spPr>
        <p:txBody>
          <a:bodyPr/>
          <a:lstStyle/>
          <a:p>
            <a:pPr>
              <a:defRPr/>
            </a:pPr>
            <a:fld id="{8D1FC6F8-0BCD-47E9-9C64-690771D9C143}" type="slidenum">
              <a:rPr lang="en-US" smtClean="0"/>
              <a:pPr>
                <a:defRPr/>
              </a:pPr>
              <a:t>2</a:t>
            </a:fld>
            <a:endParaRPr lang="en-US" dirty="0"/>
          </a:p>
        </p:txBody>
      </p:sp>
      <p:pic>
        <p:nvPicPr>
          <p:cNvPr id="22" name="Picture Placeholder 21">
            <a:extLst>
              <a:ext uri="{FF2B5EF4-FFF2-40B4-BE49-F238E27FC236}">
                <a16:creationId xmlns:a16="http://schemas.microsoft.com/office/drawing/2014/main" id="{F31B0F0C-7575-03B3-0329-D2FEDE0FBBD9}"/>
              </a:ext>
            </a:extLst>
          </p:cNvPr>
          <p:cNvPicPr>
            <a:picLocks noGrp="1" noChangeAspect="1"/>
          </p:cNvPicPr>
          <p:nvPr>
            <p:ph type="pic" sz="quarter" idx="16"/>
          </p:nvPr>
        </p:nvPicPr>
        <p:blipFill>
          <a:blip r:embed="rId3" cstate="screen">
            <a:extLst>
              <a:ext uri="{28A0092B-C50C-407E-A947-70E740481C1C}">
                <a14:useLocalDpi xmlns:a14="http://schemas.microsoft.com/office/drawing/2010/main" val="0"/>
              </a:ext>
            </a:extLst>
          </a:blip>
          <a:srcRect/>
          <a:stretch>
            <a:fillRect/>
          </a:stretch>
        </p:blipFill>
        <p:spPr/>
      </p:pic>
      <p:pic>
        <p:nvPicPr>
          <p:cNvPr id="28" name="Picture Placeholder 27">
            <a:extLst>
              <a:ext uri="{FF2B5EF4-FFF2-40B4-BE49-F238E27FC236}">
                <a16:creationId xmlns:a16="http://schemas.microsoft.com/office/drawing/2014/main" id="{F67CF399-9B0B-0067-C535-95DBFCBD4E39}"/>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val="0"/>
              </a:ext>
            </a:extLst>
          </a:blip>
          <a:srcRect/>
          <a:stretch>
            <a:fillRect/>
          </a:stretch>
        </p:blipFill>
        <p:spPr/>
      </p:pic>
      <p:pic>
        <p:nvPicPr>
          <p:cNvPr id="36" name="Picture Placeholder 35">
            <a:extLst>
              <a:ext uri="{FF2B5EF4-FFF2-40B4-BE49-F238E27FC236}">
                <a16:creationId xmlns:a16="http://schemas.microsoft.com/office/drawing/2014/main" id="{427CBDBE-6313-6D8E-0DD6-4517CBD722BD}"/>
              </a:ext>
            </a:extLst>
          </p:cNvPr>
          <p:cNvPicPr>
            <a:picLocks noGrp="1" noChangeAspect="1"/>
          </p:cNvPicPr>
          <p:nvPr>
            <p:ph type="pic" sz="quarter" idx="17"/>
          </p:nvPr>
        </p:nvPicPr>
        <p:blipFill>
          <a:blip r:embed="rId5"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0215456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4488623" y="708697"/>
            <a:ext cx="6026977" cy="1151633"/>
          </a:xfrm>
        </p:spPr>
        <p:txBody>
          <a:bodyPr/>
          <a:lstStyle/>
          <a:p>
            <a:r>
              <a:rPr lang="en-US" b="1" dirty="0">
                <a:solidFill>
                  <a:srgbClr val="FFFF00"/>
                </a:solidFill>
                <a:latin typeface="Dubai Medium" panose="020B0603030403030204" pitchFamily="34" charset="-78"/>
                <a:cs typeface="Dubai Medium" panose="020B0603030403030204" pitchFamily="34" charset="-78"/>
              </a:rPr>
              <a:t>Modern Cryptography Concerns</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619951" y="6277971"/>
            <a:ext cx="545911" cy="580029"/>
          </a:xfrm>
        </p:spPr>
        <p:txBody>
          <a:bodyPr/>
          <a:lstStyle/>
          <a:p>
            <a:fld id="{8D1FC6F8-0BCD-47E9-9C64-690771D9C143}" type="slidenum">
              <a:rPr lang="en-US" smtClean="0"/>
              <a:pPr/>
              <a:t>20</a:t>
            </a:fld>
            <a:endParaRPr lang="en-US" dirty="0"/>
          </a:p>
        </p:txBody>
      </p:sp>
      <p:sp>
        <p:nvSpPr>
          <p:cNvPr id="20" name="TextBox 19">
            <a:extLst>
              <a:ext uri="{FF2B5EF4-FFF2-40B4-BE49-F238E27FC236}">
                <a16:creationId xmlns:a16="http://schemas.microsoft.com/office/drawing/2014/main" id="{1DF67C05-9A77-6062-9123-39B8308DEC25}"/>
              </a:ext>
            </a:extLst>
          </p:cNvPr>
          <p:cNvSpPr txBox="1"/>
          <p:nvPr/>
        </p:nvSpPr>
        <p:spPr>
          <a:xfrm>
            <a:off x="755780" y="2192694"/>
            <a:ext cx="9171991" cy="830997"/>
          </a:xfrm>
          <a:prstGeom prst="rect">
            <a:avLst/>
          </a:prstGeom>
          <a:noFill/>
        </p:spPr>
        <p:txBody>
          <a:bodyPr wrap="square" rtlCol="0">
            <a:spAutoFit/>
          </a:bodyPr>
          <a:lstStyle/>
          <a:p>
            <a:r>
              <a:rPr lang="en-US" sz="2400" dirty="0">
                <a:solidFill>
                  <a:schemeClr val="accent6">
                    <a:lumMod val="40000"/>
                    <a:lumOff val="60000"/>
                  </a:schemeClr>
                </a:solidFill>
              </a:rPr>
              <a:t>A modern cryptographic algorithm is considered unbreakable, for the most part at least. But there are some concerns :</a:t>
            </a:r>
          </a:p>
        </p:txBody>
      </p:sp>
      <p:sp>
        <p:nvSpPr>
          <p:cNvPr id="21" name="TextBox 20">
            <a:extLst>
              <a:ext uri="{FF2B5EF4-FFF2-40B4-BE49-F238E27FC236}">
                <a16:creationId xmlns:a16="http://schemas.microsoft.com/office/drawing/2014/main" id="{C46206DA-F3EE-21F8-9B7A-1253DBB18EA4}"/>
              </a:ext>
            </a:extLst>
          </p:cNvPr>
          <p:cNvSpPr txBox="1"/>
          <p:nvPr/>
        </p:nvSpPr>
        <p:spPr>
          <a:xfrm>
            <a:off x="951722" y="3163565"/>
            <a:ext cx="711925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Weak Key</a:t>
            </a:r>
          </a:p>
          <a:p>
            <a:pPr marL="285750" indent="-285750">
              <a:buFont typeface="Arial" panose="020B0604020202020204" pitchFamily="34" charset="0"/>
              <a:buChar char="•"/>
            </a:pPr>
            <a:r>
              <a:rPr lang="en-US" dirty="0">
                <a:solidFill>
                  <a:schemeClr val="bg1"/>
                </a:solidFill>
              </a:rPr>
              <a:t>Key Non-Rotation</a:t>
            </a:r>
          </a:p>
          <a:p>
            <a:pPr marL="285750" indent="-285750">
              <a:buFont typeface="Arial" panose="020B0604020202020204" pitchFamily="34" charset="0"/>
              <a:buChar char="•"/>
            </a:pPr>
            <a:r>
              <a:rPr lang="en-US" dirty="0">
                <a:solidFill>
                  <a:schemeClr val="bg1"/>
                </a:solidFill>
              </a:rPr>
              <a:t>Incorrect or Reused Key</a:t>
            </a:r>
          </a:p>
          <a:p>
            <a:pPr marL="285750" indent="-285750">
              <a:buFont typeface="Arial" panose="020B0604020202020204" pitchFamily="34" charset="0"/>
              <a:buChar char="•"/>
            </a:pPr>
            <a:r>
              <a:rPr lang="en-US" dirty="0">
                <a:solidFill>
                  <a:schemeClr val="bg1"/>
                </a:solidFill>
              </a:rPr>
              <a:t>Inadequate Key Storage</a:t>
            </a:r>
          </a:p>
          <a:p>
            <a:pPr marL="285750" indent="-285750">
              <a:buFont typeface="Arial" panose="020B0604020202020204" pitchFamily="34" charset="0"/>
              <a:buChar char="•"/>
            </a:pPr>
            <a:r>
              <a:rPr lang="en-US" dirty="0">
                <a:solidFill>
                  <a:schemeClr val="bg1"/>
                </a:solidFill>
              </a:rPr>
              <a:t>Inadequate Key Protection</a:t>
            </a:r>
          </a:p>
          <a:p>
            <a:pPr marL="285750" indent="-285750">
              <a:buFont typeface="Arial" panose="020B0604020202020204" pitchFamily="34" charset="0"/>
              <a:buChar char="•"/>
            </a:pPr>
            <a:r>
              <a:rPr lang="en-US" dirty="0">
                <a:solidFill>
                  <a:schemeClr val="bg1"/>
                </a:solidFill>
              </a:rPr>
              <a:t>Insider Threats</a:t>
            </a:r>
          </a:p>
        </p:txBody>
      </p:sp>
    </p:spTree>
    <p:extLst>
      <p:ext uri="{BB962C8B-B14F-4D97-AF65-F5344CB8AC3E}">
        <p14:creationId xmlns:p14="http://schemas.microsoft.com/office/powerpoint/2010/main" val="14236137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B341063-DBC4-851A-5D0A-DAD8367DA13A}"/>
              </a:ext>
            </a:extLst>
          </p:cNvPr>
          <p:cNvSpPr>
            <a:spLocks noGrp="1"/>
          </p:cNvSpPr>
          <p:nvPr>
            <p:ph type="title"/>
          </p:nvPr>
        </p:nvSpPr>
        <p:spPr>
          <a:xfrm>
            <a:off x="965510" y="760406"/>
            <a:ext cx="7599991" cy="863121"/>
          </a:xfrm>
        </p:spPr>
        <p:txBody>
          <a:bodyPr/>
          <a:lstStyle/>
          <a:p>
            <a:r>
              <a:rPr lang="en-US" b="1" i="0" u="none" strike="noStrike" dirty="0">
                <a:solidFill>
                  <a:srgbClr val="FFFF00"/>
                </a:solidFill>
                <a:effectLst/>
                <a:latin typeface="Source Serif Pro" panose="02040603050405020204" pitchFamily="18" charset="0"/>
              </a:rPr>
              <a:t>How to Reduce the Risk of Cryptography-Related Issues?</a:t>
            </a:r>
            <a:br>
              <a:rPr lang="en-US" b="1" i="0" u="none" strike="noStrike" dirty="0">
                <a:solidFill>
                  <a:srgbClr val="FFFF00"/>
                </a:solidFill>
                <a:effectLst/>
                <a:latin typeface="Source Serif Pro" panose="02040603050405020204" pitchFamily="18" charset="0"/>
              </a:rPr>
            </a:br>
            <a:endParaRPr lang="en-US" dirty="0">
              <a:solidFill>
                <a:srgbClr val="FFFF00"/>
              </a:solidFill>
            </a:endParaRPr>
          </a:p>
        </p:txBody>
      </p:sp>
      <p:sp>
        <p:nvSpPr>
          <p:cNvPr id="10" name="Slide Number Placeholder 9">
            <a:extLst>
              <a:ext uri="{FF2B5EF4-FFF2-40B4-BE49-F238E27FC236}">
                <a16:creationId xmlns:a16="http://schemas.microsoft.com/office/drawing/2014/main" id="{C492C8F5-9A12-2B89-FD8D-6546BF32ACBB}"/>
              </a:ext>
            </a:extLst>
          </p:cNvPr>
          <p:cNvSpPr>
            <a:spLocks noGrp="1"/>
          </p:cNvSpPr>
          <p:nvPr>
            <p:ph type="sldNum" sz="quarter" idx="4"/>
          </p:nvPr>
        </p:nvSpPr>
        <p:spPr>
          <a:xfrm>
            <a:off x="11653420" y="6277971"/>
            <a:ext cx="545911" cy="580029"/>
          </a:xfrm>
        </p:spPr>
        <p:txBody>
          <a:bodyPr/>
          <a:lstStyle/>
          <a:p>
            <a:pPr>
              <a:defRPr/>
            </a:pPr>
            <a:fld id="{8D1FC6F8-0BCD-47E9-9C64-690771D9C143}" type="slidenum">
              <a:rPr lang="en-US" smtClean="0"/>
              <a:pPr>
                <a:defRPr/>
              </a:pPr>
              <a:t>21</a:t>
            </a:fld>
            <a:endParaRPr lang="en-US" dirty="0"/>
          </a:p>
        </p:txBody>
      </p:sp>
      <p:sp>
        <p:nvSpPr>
          <p:cNvPr id="19" name="TextBox 18">
            <a:extLst>
              <a:ext uri="{FF2B5EF4-FFF2-40B4-BE49-F238E27FC236}">
                <a16:creationId xmlns:a16="http://schemas.microsoft.com/office/drawing/2014/main" id="{52D69A8B-F565-1443-E573-249A555EA621}"/>
              </a:ext>
            </a:extLst>
          </p:cNvPr>
          <p:cNvSpPr txBox="1"/>
          <p:nvPr/>
        </p:nvSpPr>
        <p:spPr>
          <a:xfrm>
            <a:off x="1203649" y="2034074"/>
            <a:ext cx="8117633" cy="2031325"/>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chemeClr val="bg1"/>
                </a:solidFill>
                <a:effectLst/>
                <a:latin typeface="Montserrat" panose="00000500000000000000" pitchFamily="2" charset="0"/>
              </a:rPr>
              <a:t>Strong key generation</a:t>
            </a:r>
          </a:p>
          <a:p>
            <a:pPr algn="l" fontAlgn="base">
              <a:buFont typeface="Arial" panose="020B0604020202020204" pitchFamily="34" charset="0"/>
              <a:buChar char="•"/>
            </a:pPr>
            <a:r>
              <a:rPr lang="en-US" b="0" i="0" dirty="0">
                <a:solidFill>
                  <a:schemeClr val="bg1"/>
                </a:solidFill>
                <a:effectLst/>
                <a:latin typeface="Montserrat" panose="00000500000000000000" pitchFamily="2" charset="0"/>
              </a:rPr>
              <a:t>Strict policy-based controls</a:t>
            </a:r>
          </a:p>
          <a:p>
            <a:pPr algn="l" fontAlgn="base">
              <a:buFont typeface="Arial" panose="020B0604020202020204" pitchFamily="34" charset="0"/>
              <a:buChar char="•"/>
            </a:pPr>
            <a:r>
              <a:rPr lang="en-US" b="0" i="0" dirty="0">
                <a:solidFill>
                  <a:schemeClr val="bg1"/>
                </a:solidFill>
                <a:effectLst/>
                <a:latin typeface="Montserrat" panose="00000500000000000000" pitchFamily="2" charset="0"/>
              </a:rPr>
              <a:t>Secure key destruction</a:t>
            </a:r>
          </a:p>
          <a:p>
            <a:pPr algn="l" fontAlgn="base">
              <a:buFont typeface="Arial" panose="020B0604020202020204" pitchFamily="34" charset="0"/>
              <a:buChar char="•"/>
            </a:pPr>
            <a:r>
              <a:rPr lang="en-US" b="0" i="0" dirty="0">
                <a:solidFill>
                  <a:schemeClr val="bg1"/>
                </a:solidFill>
                <a:effectLst/>
                <a:latin typeface="Montserrat" panose="00000500000000000000" pitchFamily="2" charset="0"/>
              </a:rPr>
              <a:t>Strong user authentication</a:t>
            </a:r>
          </a:p>
          <a:p>
            <a:pPr algn="l" fontAlgn="base">
              <a:buFont typeface="Arial" panose="020B0604020202020204" pitchFamily="34" charset="0"/>
              <a:buChar char="•"/>
            </a:pPr>
            <a:r>
              <a:rPr lang="en-US" b="0" i="0" dirty="0">
                <a:solidFill>
                  <a:schemeClr val="bg1"/>
                </a:solidFill>
                <a:effectLst/>
                <a:latin typeface="Montserrat" panose="00000500000000000000" pitchFamily="2" charset="0"/>
              </a:rPr>
              <a:t>Secure workflow management</a:t>
            </a:r>
          </a:p>
          <a:p>
            <a:pPr algn="l" fontAlgn="base">
              <a:buFont typeface="Arial" panose="020B0604020202020204" pitchFamily="34" charset="0"/>
              <a:buChar char="•"/>
            </a:pPr>
            <a:r>
              <a:rPr lang="en-US" b="0" i="0" dirty="0">
                <a:solidFill>
                  <a:schemeClr val="bg1"/>
                </a:solidFill>
                <a:effectLst/>
                <a:latin typeface="Montserrat" panose="00000500000000000000" pitchFamily="2" charset="0"/>
              </a:rPr>
              <a:t>Audits and usage logging</a:t>
            </a:r>
          </a:p>
          <a:p>
            <a:endParaRPr lang="en-US" dirty="0"/>
          </a:p>
        </p:txBody>
      </p:sp>
      <p:pic>
        <p:nvPicPr>
          <p:cNvPr id="20" name="Picture 19">
            <a:extLst>
              <a:ext uri="{FF2B5EF4-FFF2-40B4-BE49-F238E27FC236}">
                <a16:creationId xmlns:a16="http://schemas.microsoft.com/office/drawing/2014/main" id="{B9F6FD5E-6976-CB5D-33D5-7CACCFEAE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47" y="3252572"/>
            <a:ext cx="5040669" cy="2446748"/>
          </a:xfrm>
          <a:prstGeom prst="rect">
            <a:avLst/>
          </a:prstGeom>
        </p:spPr>
      </p:pic>
    </p:spTree>
    <p:extLst>
      <p:ext uri="{BB962C8B-B14F-4D97-AF65-F5344CB8AC3E}">
        <p14:creationId xmlns:p14="http://schemas.microsoft.com/office/powerpoint/2010/main" val="257447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sz="6000" dirty="0"/>
              <a:t>Thank you </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22</a:t>
            </a:fld>
            <a:endParaRPr lang="en-US" dirty="0"/>
          </a:p>
        </p:txBody>
      </p:sp>
    </p:spTree>
    <p:extLst>
      <p:ext uri="{BB962C8B-B14F-4D97-AF65-F5344CB8AC3E}">
        <p14:creationId xmlns:p14="http://schemas.microsoft.com/office/powerpoint/2010/main" val="28069445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p:txBody>
          <a:bodyPr/>
          <a:lstStyle/>
          <a:p>
            <a:r>
              <a:rPr lang="en-US" sz="4400" dirty="0">
                <a:latin typeface="Copperplate Gothic Bold" panose="020E0705020206020404" pitchFamily="34" charset="0"/>
              </a:rPr>
              <a:t>Cryptography</a:t>
            </a:r>
          </a:p>
        </p:txBody>
      </p:sp>
      <p:pic>
        <p:nvPicPr>
          <p:cNvPr id="9" name="Picture 8">
            <a:extLst>
              <a:ext uri="{FF2B5EF4-FFF2-40B4-BE49-F238E27FC236}">
                <a16:creationId xmlns:a16="http://schemas.microsoft.com/office/drawing/2014/main" id="{F58768F5-8F65-2D9B-59A5-F04D91571C2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247322" y="1344624"/>
            <a:ext cx="7944678" cy="4467557"/>
          </a:xfrm>
          <a:prstGeom prst="rect">
            <a:avLst/>
          </a:prstGeom>
        </p:spPr>
      </p:pic>
      <p:sp>
        <p:nvSpPr>
          <p:cNvPr id="11" name="TextBox 10">
            <a:extLst>
              <a:ext uri="{FF2B5EF4-FFF2-40B4-BE49-F238E27FC236}">
                <a16:creationId xmlns:a16="http://schemas.microsoft.com/office/drawing/2014/main" id="{D0C3F3FA-5B29-66C0-6197-EBF7FCBD9FAB}"/>
              </a:ext>
            </a:extLst>
          </p:cNvPr>
          <p:cNvSpPr txBox="1"/>
          <p:nvPr/>
        </p:nvSpPr>
        <p:spPr>
          <a:xfrm>
            <a:off x="11856098" y="6519446"/>
            <a:ext cx="671804" cy="338554"/>
          </a:xfrm>
          <a:prstGeom prst="rect">
            <a:avLst/>
          </a:prstGeom>
          <a:noFill/>
        </p:spPr>
        <p:txBody>
          <a:bodyPr wrap="square" rtlCol="0">
            <a:spAutoFit/>
          </a:bodyPr>
          <a:lstStyle/>
          <a:p>
            <a:r>
              <a:rPr lang="en-US" sz="1600" dirty="0">
                <a:solidFill>
                  <a:srgbClr val="00B0F0"/>
                </a:solidFill>
              </a:rPr>
              <a:t>3</a:t>
            </a:r>
          </a:p>
        </p:txBody>
      </p:sp>
    </p:spTree>
    <p:extLst>
      <p:ext uri="{BB962C8B-B14F-4D97-AF65-F5344CB8AC3E}">
        <p14:creationId xmlns:p14="http://schemas.microsoft.com/office/powerpoint/2010/main" val="4041433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6BDE-D39E-AAD1-66C4-A1DDD763F8B8}"/>
              </a:ext>
            </a:extLst>
          </p:cNvPr>
          <p:cNvSpPr>
            <a:spLocks noGrp="1"/>
          </p:cNvSpPr>
          <p:nvPr>
            <p:ph type="title"/>
          </p:nvPr>
        </p:nvSpPr>
        <p:spPr/>
        <p:txBody>
          <a:bodyPr/>
          <a:lstStyle/>
          <a:p>
            <a:r>
              <a:rPr lang="en-US" dirty="0"/>
              <a:t>Table Of Contents</a:t>
            </a:r>
          </a:p>
        </p:txBody>
      </p:sp>
      <p:sp>
        <p:nvSpPr>
          <p:cNvPr id="5" name="Slide Number Placeholder 4">
            <a:extLst>
              <a:ext uri="{FF2B5EF4-FFF2-40B4-BE49-F238E27FC236}">
                <a16:creationId xmlns:a16="http://schemas.microsoft.com/office/drawing/2014/main" id="{0D1BF794-45DE-F783-D664-E80294805C7E}"/>
              </a:ext>
            </a:extLst>
          </p:cNvPr>
          <p:cNvSpPr>
            <a:spLocks noGrp="1"/>
          </p:cNvSpPr>
          <p:nvPr>
            <p:ph type="sldNum" sz="quarter" idx="4"/>
          </p:nvPr>
        </p:nvSpPr>
        <p:spPr>
          <a:xfrm>
            <a:off x="11653420" y="6277971"/>
            <a:ext cx="545911" cy="580029"/>
          </a:xfrm>
        </p:spPr>
        <p:txBody>
          <a:bodyPr/>
          <a:lstStyle/>
          <a:p>
            <a:pPr>
              <a:defRPr/>
            </a:pPr>
            <a:fld id="{8D1FC6F8-0BCD-47E9-9C64-690771D9C143}" type="slidenum">
              <a:rPr lang="en-US" smtClean="0">
                <a:solidFill>
                  <a:srgbClr val="00B0F0"/>
                </a:solidFill>
              </a:rPr>
              <a:pPr>
                <a:defRPr/>
              </a:pPr>
              <a:t>4</a:t>
            </a:fld>
            <a:endParaRPr lang="en-US" dirty="0">
              <a:solidFill>
                <a:srgbClr val="00B0F0"/>
              </a:solidFill>
            </a:endParaRPr>
          </a:p>
        </p:txBody>
      </p:sp>
      <p:graphicFrame>
        <p:nvGraphicFramePr>
          <p:cNvPr id="8" name="Table 8">
            <a:extLst>
              <a:ext uri="{FF2B5EF4-FFF2-40B4-BE49-F238E27FC236}">
                <a16:creationId xmlns:a16="http://schemas.microsoft.com/office/drawing/2014/main" id="{E654C2E8-726B-4839-4D5A-E33290CC7C43}"/>
              </a:ext>
            </a:extLst>
          </p:cNvPr>
          <p:cNvGraphicFramePr>
            <a:graphicFrameLocks noGrp="1"/>
          </p:cNvGraphicFramePr>
          <p:nvPr>
            <p:extLst>
              <p:ext uri="{D42A27DB-BD31-4B8C-83A1-F6EECF244321}">
                <p14:modId xmlns:p14="http://schemas.microsoft.com/office/powerpoint/2010/main" val="1723729804"/>
              </p:ext>
            </p:extLst>
          </p:nvPr>
        </p:nvGraphicFramePr>
        <p:xfrm>
          <a:off x="1000461" y="1655581"/>
          <a:ext cx="7943925" cy="3337560"/>
        </p:xfrm>
        <a:graphic>
          <a:graphicData uri="http://schemas.openxmlformats.org/drawingml/2006/table">
            <a:tbl>
              <a:tblPr firstRow="1" bandRow="1">
                <a:tableStyleId>{D113A9D2-9D6B-4929-AA2D-F23B5EE8CBE7}</a:tableStyleId>
              </a:tblPr>
              <a:tblGrid>
                <a:gridCol w="1705417">
                  <a:extLst>
                    <a:ext uri="{9D8B030D-6E8A-4147-A177-3AD203B41FA5}">
                      <a16:colId xmlns:a16="http://schemas.microsoft.com/office/drawing/2014/main" val="2863282353"/>
                    </a:ext>
                  </a:extLst>
                </a:gridCol>
                <a:gridCol w="6238508">
                  <a:extLst>
                    <a:ext uri="{9D8B030D-6E8A-4147-A177-3AD203B41FA5}">
                      <a16:colId xmlns:a16="http://schemas.microsoft.com/office/drawing/2014/main" val="4117039219"/>
                    </a:ext>
                  </a:extLst>
                </a:gridCol>
              </a:tblGrid>
              <a:tr h="370840">
                <a:tc>
                  <a:txBody>
                    <a:bodyPr/>
                    <a:lstStyle/>
                    <a:p>
                      <a:pPr algn="ctr"/>
                      <a:r>
                        <a:rPr lang="en-US" dirty="0">
                          <a:solidFill>
                            <a:schemeClr val="bg1"/>
                          </a:solidFill>
                        </a:rPr>
                        <a:t>SL. Number</a:t>
                      </a:r>
                    </a:p>
                  </a:txBody>
                  <a:tcPr>
                    <a:solidFill>
                      <a:schemeClr val="accent2">
                        <a:lumMod val="75000"/>
                      </a:schemeClr>
                    </a:solidFill>
                  </a:tcPr>
                </a:tc>
                <a:tc>
                  <a:txBody>
                    <a:bodyPr/>
                    <a:lstStyle/>
                    <a:p>
                      <a:pPr algn="ctr"/>
                      <a:r>
                        <a:rPr lang="en-US" dirty="0">
                          <a:solidFill>
                            <a:schemeClr val="bg1"/>
                          </a:solidFill>
                        </a:rPr>
                        <a:t>Area Covered</a:t>
                      </a:r>
                    </a:p>
                  </a:txBody>
                  <a:tcPr>
                    <a:solidFill>
                      <a:schemeClr val="accent2">
                        <a:lumMod val="50000"/>
                      </a:schemeClr>
                    </a:solidFill>
                  </a:tcPr>
                </a:tc>
                <a:extLst>
                  <a:ext uri="{0D108BD9-81ED-4DB2-BD59-A6C34878D82A}">
                    <a16:rowId xmlns:a16="http://schemas.microsoft.com/office/drawing/2014/main" val="2120539663"/>
                  </a:ext>
                </a:extLst>
              </a:tr>
              <a:tr h="370840">
                <a:tc>
                  <a:txBody>
                    <a:bodyPr/>
                    <a:lstStyle/>
                    <a:p>
                      <a:pPr algn="ctr"/>
                      <a:r>
                        <a:rPr lang="en-US" dirty="0"/>
                        <a:t>1</a:t>
                      </a:r>
                    </a:p>
                  </a:txBody>
                  <a:tcPr>
                    <a:solidFill>
                      <a:schemeClr val="accent1">
                        <a:lumMod val="10000"/>
                        <a:lumOff val="90000"/>
                        <a:alpha val="20000"/>
                      </a:schemeClr>
                    </a:solidFill>
                  </a:tcPr>
                </a:tc>
                <a:tc>
                  <a:txBody>
                    <a:bodyPr/>
                    <a:lstStyle/>
                    <a:p>
                      <a:pPr algn="ctr"/>
                      <a:r>
                        <a:rPr lang="en-US" dirty="0"/>
                        <a:t>What is Cryptography?</a:t>
                      </a:r>
                    </a:p>
                  </a:txBody>
                  <a:tcPr>
                    <a:noFill/>
                  </a:tcPr>
                </a:tc>
                <a:extLst>
                  <a:ext uri="{0D108BD9-81ED-4DB2-BD59-A6C34878D82A}">
                    <a16:rowId xmlns:a16="http://schemas.microsoft.com/office/drawing/2014/main" val="2144679173"/>
                  </a:ext>
                </a:extLst>
              </a:tr>
              <a:tr h="370840">
                <a:tc>
                  <a:txBody>
                    <a:bodyPr/>
                    <a:lstStyle/>
                    <a:p>
                      <a:pPr algn="ctr"/>
                      <a:r>
                        <a:rPr lang="en-US" dirty="0"/>
                        <a:t>2</a:t>
                      </a:r>
                    </a:p>
                  </a:txBody>
                  <a:tcPr/>
                </a:tc>
                <a:tc>
                  <a:txBody>
                    <a:bodyPr/>
                    <a:lstStyle/>
                    <a:p>
                      <a:pPr algn="ctr"/>
                      <a:r>
                        <a:rPr lang="en-US" dirty="0"/>
                        <a:t>History of Cryptography</a:t>
                      </a:r>
                    </a:p>
                  </a:txBody>
                  <a:tcPr>
                    <a:solidFill>
                      <a:schemeClr val="accent2"/>
                    </a:solidFill>
                  </a:tcPr>
                </a:tc>
                <a:extLst>
                  <a:ext uri="{0D108BD9-81ED-4DB2-BD59-A6C34878D82A}">
                    <a16:rowId xmlns:a16="http://schemas.microsoft.com/office/drawing/2014/main" val="1443393482"/>
                  </a:ext>
                </a:extLst>
              </a:tr>
              <a:tr h="370840">
                <a:tc>
                  <a:txBody>
                    <a:bodyPr/>
                    <a:lstStyle/>
                    <a:p>
                      <a:pPr algn="ctr"/>
                      <a:r>
                        <a:rPr lang="en-US" dirty="0"/>
                        <a:t>3</a:t>
                      </a:r>
                    </a:p>
                  </a:txBody>
                  <a:tcPr/>
                </a:tc>
                <a:tc>
                  <a:txBody>
                    <a:bodyPr/>
                    <a:lstStyle/>
                    <a:p>
                      <a:pPr algn="ctr"/>
                      <a:r>
                        <a:rPr lang="en-US" dirty="0"/>
                        <a:t>The Importance of Cryptography</a:t>
                      </a:r>
                    </a:p>
                  </a:txBody>
                  <a:tcPr>
                    <a:noFill/>
                  </a:tcPr>
                </a:tc>
                <a:extLst>
                  <a:ext uri="{0D108BD9-81ED-4DB2-BD59-A6C34878D82A}">
                    <a16:rowId xmlns:a16="http://schemas.microsoft.com/office/drawing/2014/main" val="2147392850"/>
                  </a:ext>
                </a:extLst>
              </a:tr>
              <a:tr h="370840">
                <a:tc>
                  <a:txBody>
                    <a:bodyPr/>
                    <a:lstStyle/>
                    <a:p>
                      <a:pPr algn="ctr"/>
                      <a:r>
                        <a:rPr lang="en-US" dirty="0"/>
                        <a:t>4</a:t>
                      </a:r>
                    </a:p>
                  </a:txBody>
                  <a:tcPr/>
                </a:tc>
                <a:tc>
                  <a:txBody>
                    <a:bodyPr/>
                    <a:lstStyle/>
                    <a:p>
                      <a:pPr algn="ctr"/>
                      <a:r>
                        <a:rPr lang="en-US" dirty="0"/>
                        <a:t>Types of Cryptographic Algorithms</a:t>
                      </a:r>
                    </a:p>
                  </a:txBody>
                  <a:tcPr>
                    <a:solidFill>
                      <a:schemeClr val="accent2"/>
                    </a:solidFill>
                  </a:tcPr>
                </a:tc>
                <a:extLst>
                  <a:ext uri="{0D108BD9-81ED-4DB2-BD59-A6C34878D82A}">
                    <a16:rowId xmlns:a16="http://schemas.microsoft.com/office/drawing/2014/main" val="1696506533"/>
                  </a:ext>
                </a:extLst>
              </a:tr>
              <a:tr h="370840">
                <a:tc>
                  <a:txBody>
                    <a:bodyPr/>
                    <a:lstStyle/>
                    <a:p>
                      <a:pPr algn="ctr"/>
                      <a:r>
                        <a:rPr lang="en-US" dirty="0"/>
                        <a:t>5</a:t>
                      </a:r>
                    </a:p>
                  </a:txBody>
                  <a:tcPr/>
                </a:tc>
                <a:tc>
                  <a:txBody>
                    <a:bodyPr/>
                    <a:lstStyle/>
                    <a:p>
                      <a:pPr algn="ctr"/>
                      <a:r>
                        <a:rPr lang="en-US" dirty="0"/>
                        <a:t>Cryptography Example</a:t>
                      </a:r>
                    </a:p>
                  </a:txBody>
                  <a:tcPr>
                    <a:noFill/>
                  </a:tcPr>
                </a:tc>
                <a:extLst>
                  <a:ext uri="{0D108BD9-81ED-4DB2-BD59-A6C34878D82A}">
                    <a16:rowId xmlns:a16="http://schemas.microsoft.com/office/drawing/2014/main" val="253945373"/>
                  </a:ext>
                </a:extLst>
              </a:tr>
              <a:tr h="370840">
                <a:tc>
                  <a:txBody>
                    <a:bodyPr/>
                    <a:lstStyle/>
                    <a:p>
                      <a:pPr algn="ctr"/>
                      <a:r>
                        <a:rPr lang="en-US" dirty="0"/>
                        <a:t>6</a:t>
                      </a:r>
                    </a:p>
                  </a:txBody>
                  <a:tcPr/>
                </a:tc>
                <a:tc>
                  <a:txBody>
                    <a:bodyPr/>
                    <a:lstStyle/>
                    <a:p>
                      <a:pPr algn="ctr"/>
                      <a:r>
                        <a:rPr lang="en-US" dirty="0"/>
                        <a:t>Everyday Application of Cryptography</a:t>
                      </a:r>
                    </a:p>
                  </a:txBody>
                  <a:tcPr>
                    <a:solidFill>
                      <a:schemeClr val="accent2"/>
                    </a:solidFill>
                  </a:tcPr>
                </a:tc>
                <a:extLst>
                  <a:ext uri="{0D108BD9-81ED-4DB2-BD59-A6C34878D82A}">
                    <a16:rowId xmlns:a16="http://schemas.microsoft.com/office/drawing/2014/main" val="498758488"/>
                  </a:ext>
                </a:extLst>
              </a:tr>
              <a:tr h="370840">
                <a:tc>
                  <a:txBody>
                    <a:bodyPr/>
                    <a:lstStyle/>
                    <a:p>
                      <a:pPr algn="ctr"/>
                      <a:r>
                        <a:rPr lang="en-US" dirty="0"/>
                        <a:t>7</a:t>
                      </a:r>
                    </a:p>
                  </a:txBody>
                  <a:tcPr/>
                </a:tc>
                <a:tc>
                  <a:txBody>
                    <a:bodyPr/>
                    <a:lstStyle/>
                    <a:p>
                      <a:pPr algn="ctr"/>
                      <a:r>
                        <a:rPr lang="en-US" dirty="0"/>
                        <a:t>Modern Cryptography Concerns</a:t>
                      </a:r>
                    </a:p>
                  </a:txBody>
                  <a:tcPr>
                    <a:noFill/>
                  </a:tcPr>
                </a:tc>
                <a:extLst>
                  <a:ext uri="{0D108BD9-81ED-4DB2-BD59-A6C34878D82A}">
                    <a16:rowId xmlns:a16="http://schemas.microsoft.com/office/drawing/2014/main" val="2081380236"/>
                  </a:ext>
                </a:extLst>
              </a:tr>
              <a:tr h="370840">
                <a:tc>
                  <a:txBody>
                    <a:bodyPr/>
                    <a:lstStyle/>
                    <a:p>
                      <a:pPr algn="ctr"/>
                      <a:r>
                        <a:rPr lang="en-US" dirty="0"/>
                        <a:t>8</a:t>
                      </a:r>
                    </a:p>
                  </a:txBody>
                  <a:tcPr/>
                </a:tc>
                <a:tc>
                  <a:txBody>
                    <a:bodyPr/>
                    <a:lstStyle/>
                    <a:p>
                      <a:pPr algn="ctr"/>
                      <a:r>
                        <a:rPr lang="en-US" dirty="0"/>
                        <a:t>How to Reduce the Risk of Cryptography related issue?</a:t>
                      </a:r>
                    </a:p>
                  </a:txBody>
                  <a:tcPr>
                    <a:solidFill>
                      <a:schemeClr val="accent2"/>
                    </a:solidFill>
                  </a:tcPr>
                </a:tc>
                <a:extLst>
                  <a:ext uri="{0D108BD9-81ED-4DB2-BD59-A6C34878D82A}">
                    <a16:rowId xmlns:a16="http://schemas.microsoft.com/office/drawing/2014/main" val="1286611135"/>
                  </a:ext>
                </a:extLst>
              </a:tr>
            </a:tbl>
          </a:graphicData>
        </a:graphic>
      </p:graphicFrame>
    </p:spTree>
    <p:extLst>
      <p:ext uri="{BB962C8B-B14F-4D97-AF65-F5344CB8AC3E}">
        <p14:creationId xmlns:p14="http://schemas.microsoft.com/office/powerpoint/2010/main" val="33297065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234825" y="1714990"/>
            <a:ext cx="7151993" cy="538038"/>
          </a:xfrm>
        </p:spPr>
        <p:txBody>
          <a:bodyPr/>
          <a:lstStyle/>
          <a:p>
            <a:r>
              <a:rPr lang="en-US" dirty="0">
                <a:solidFill>
                  <a:srgbClr val="FFFF00"/>
                </a:solidFill>
              </a:rPr>
              <a:t>What is Cryptography ?</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234825" y="2558940"/>
            <a:ext cx="6429829" cy="3291353"/>
          </a:xfrm>
        </p:spPr>
        <p:txBody>
          <a:bodyPr/>
          <a:lstStyle/>
          <a:p>
            <a:r>
              <a:rPr lang="en-US" sz="2000" dirty="0"/>
              <a:t>Cryptography is the process of hiding or coding information so that only the person a message was intended for can read it. The art of cryptography has been used to code messages for thousands of years and continues to be used in bank cards, computer passwords, and e-commerce.</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72784" y="1433034"/>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5</a:t>
            </a:fld>
            <a:endParaRPr lang="en-US" dirty="0"/>
          </a:p>
        </p:txBody>
      </p:sp>
    </p:spTree>
    <p:extLst>
      <p:ext uri="{BB962C8B-B14F-4D97-AF65-F5344CB8AC3E}">
        <p14:creationId xmlns:p14="http://schemas.microsoft.com/office/powerpoint/2010/main" val="2184235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9">
                                            <p:txEl>
                                              <p:pRg st="0" end="0"/>
                                            </p:txEl>
                                          </p:spTgt>
                                        </p:tgtEl>
                                        <p:attrNameLst>
                                          <p:attrName>style.visibility</p:attrName>
                                        </p:attrNameLst>
                                      </p:cBhvr>
                                      <p:to>
                                        <p:strVal val="visible"/>
                                      </p:to>
                                    </p:set>
                                    <p:animEffect transition="in" filter="wipe(down)">
                                      <p:cBhvr>
                                        <p:cTn id="19"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1B6E-1813-21BA-B4D4-7E9C20AC3798}"/>
              </a:ext>
            </a:extLst>
          </p:cNvPr>
          <p:cNvSpPr>
            <a:spLocks noGrp="1"/>
          </p:cNvSpPr>
          <p:nvPr>
            <p:ph type="title"/>
          </p:nvPr>
        </p:nvSpPr>
        <p:spPr>
          <a:xfrm>
            <a:off x="2434082" y="344340"/>
            <a:ext cx="7323836" cy="743753"/>
          </a:xfrm>
        </p:spPr>
        <p:txBody>
          <a:bodyPr/>
          <a:lstStyle/>
          <a:p>
            <a:r>
              <a:rPr lang="en-US" dirty="0">
                <a:solidFill>
                  <a:srgbClr val="FFFF00"/>
                </a:solidFill>
              </a:rPr>
              <a:t>History of Cryptography</a:t>
            </a:r>
          </a:p>
        </p:txBody>
      </p:sp>
      <p:sp>
        <p:nvSpPr>
          <p:cNvPr id="4" name="Text Placeholder 3">
            <a:extLst>
              <a:ext uri="{FF2B5EF4-FFF2-40B4-BE49-F238E27FC236}">
                <a16:creationId xmlns:a16="http://schemas.microsoft.com/office/drawing/2014/main" id="{B47950F8-9473-9528-AFB6-16B76FA86F6A}"/>
              </a:ext>
            </a:extLst>
          </p:cNvPr>
          <p:cNvSpPr>
            <a:spLocks noGrp="1"/>
          </p:cNvSpPr>
          <p:nvPr>
            <p:ph type="body" sz="quarter" idx="20"/>
          </p:nvPr>
        </p:nvSpPr>
        <p:spPr>
          <a:xfrm>
            <a:off x="347814" y="1125160"/>
            <a:ext cx="5101264" cy="3540145"/>
          </a:xfrm>
          <a:solidFill>
            <a:schemeClr val="accent2">
              <a:lumMod val="50000"/>
            </a:schemeClr>
          </a:solidFill>
        </p:spPr>
        <p:txBody>
          <a:bodyPr/>
          <a:lstStyle/>
          <a:p>
            <a:r>
              <a:rPr lang="en-US" sz="1800" dirty="0">
                <a:latin typeface="Bahnschrift Light SemiCondensed" panose="020B0502040204020203" pitchFamily="34" charset="0"/>
              </a:rPr>
              <a:t>The term “</a:t>
            </a:r>
            <a:r>
              <a:rPr lang="en-US" sz="1800" dirty="0">
                <a:solidFill>
                  <a:schemeClr val="accent6">
                    <a:lumMod val="60000"/>
                    <a:lumOff val="40000"/>
                  </a:schemeClr>
                </a:solidFill>
                <a:latin typeface="Bahnschrift Light SemiCondensed" panose="020B0502040204020203" pitchFamily="34" charset="0"/>
              </a:rPr>
              <a:t>Cryptography</a:t>
            </a:r>
            <a:r>
              <a:rPr lang="en-US" sz="1800" dirty="0">
                <a:latin typeface="Bahnschrift Light SemiCondensed" panose="020B0502040204020203" pitchFamily="34" charset="0"/>
              </a:rPr>
              <a:t>” comes from the Greek language and the word “</a:t>
            </a:r>
            <a:r>
              <a:rPr lang="en-US" sz="1800" dirty="0" err="1">
                <a:latin typeface="Bahnschrift Light SemiCondensed" panose="020B0502040204020203" pitchFamily="34" charset="0"/>
              </a:rPr>
              <a:t>kryptos</a:t>
            </a:r>
            <a:r>
              <a:rPr lang="en-US" sz="1800" dirty="0">
                <a:latin typeface="Bahnschrift Light SemiCondensed" panose="020B0502040204020203" pitchFamily="34" charset="0"/>
              </a:rPr>
              <a:t>,” which means hidden.</a:t>
            </a:r>
          </a:p>
          <a:p>
            <a:r>
              <a:rPr lang="en-US" sz="1800" dirty="0">
                <a:latin typeface="Bahnschrift Light SemiCondensed" panose="020B0502040204020203" pitchFamily="34" charset="0"/>
              </a:rPr>
              <a:t>The study of cryptography dates back to ancient Egypt, some 4,000 years ago, and is evident in their very complex pictograms, or hieroglyphics. The very first use of modern cryptography and ciphers still used today is attributed to Julius Caesar, a Roman general and politician.</a:t>
            </a:r>
          </a:p>
        </p:txBody>
      </p:sp>
      <p:sp>
        <p:nvSpPr>
          <p:cNvPr id="8" name="Slide Number Placeholder 7">
            <a:extLst>
              <a:ext uri="{FF2B5EF4-FFF2-40B4-BE49-F238E27FC236}">
                <a16:creationId xmlns:a16="http://schemas.microsoft.com/office/drawing/2014/main" id="{9CE416E6-3FE1-C27B-5B19-DA91AACAA43F}"/>
              </a:ext>
            </a:extLst>
          </p:cNvPr>
          <p:cNvSpPr>
            <a:spLocks noGrp="1"/>
          </p:cNvSpPr>
          <p:nvPr>
            <p:ph type="sldNum" sz="quarter" idx="4"/>
          </p:nvPr>
        </p:nvSpPr>
        <p:spPr>
          <a:xfrm>
            <a:off x="11646089" y="6277971"/>
            <a:ext cx="545911" cy="580029"/>
          </a:xfrm>
        </p:spPr>
        <p:txBody>
          <a:bodyPr/>
          <a:lstStyle/>
          <a:p>
            <a:pPr>
              <a:defRPr/>
            </a:pPr>
            <a:fld id="{8D1FC6F8-0BCD-47E9-9C64-690771D9C143}" type="slidenum">
              <a:rPr lang="en-US" smtClean="0"/>
              <a:pPr>
                <a:defRPr/>
              </a:pPr>
              <a:t>6</a:t>
            </a:fld>
            <a:endParaRPr lang="en-US" dirty="0"/>
          </a:p>
        </p:txBody>
      </p:sp>
      <p:cxnSp>
        <p:nvCxnSpPr>
          <p:cNvPr id="17" name="Straight Connector 16">
            <a:extLst>
              <a:ext uri="{FF2B5EF4-FFF2-40B4-BE49-F238E27FC236}">
                <a16:creationId xmlns:a16="http://schemas.microsoft.com/office/drawing/2014/main" id="{E04BD075-7F52-BF99-31B5-659B8A0178C9}"/>
              </a:ext>
            </a:extLst>
          </p:cNvPr>
          <p:cNvCxnSpPr>
            <a:cxnSpLocks/>
          </p:cNvCxnSpPr>
          <p:nvPr/>
        </p:nvCxnSpPr>
        <p:spPr>
          <a:xfrm>
            <a:off x="2878493" y="807157"/>
            <a:ext cx="6435013" cy="0"/>
          </a:xfrm>
          <a:prstGeom prst="line">
            <a:avLst/>
          </a:prstGeom>
          <a:ln>
            <a:solidFill>
              <a:schemeClr val="accent6">
                <a:lumMod val="60000"/>
                <a:lumOff val="40000"/>
              </a:schemeClr>
            </a:solidFill>
          </a:ln>
          <a:effectLst>
            <a:glow rad="635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373365E6-3B1C-65E7-C802-1194C02C2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932" y="4250578"/>
            <a:ext cx="6515100" cy="1638300"/>
          </a:xfrm>
          <a:prstGeom prst="rect">
            <a:avLst/>
          </a:prstGeom>
        </p:spPr>
      </p:pic>
      <p:pic>
        <p:nvPicPr>
          <p:cNvPr id="23" name="Picture 22">
            <a:extLst>
              <a:ext uri="{FF2B5EF4-FFF2-40B4-BE49-F238E27FC236}">
                <a16:creationId xmlns:a16="http://schemas.microsoft.com/office/drawing/2014/main" id="{88D01F0D-CE58-D648-2D4F-D6570DC3C05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024328" y="1088093"/>
            <a:ext cx="3956704" cy="2638318"/>
          </a:xfrm>
          <a:prstGeom prst="rect">
            <a:avLst/>
          </a:prstGeom>
        </p:spPr>
      </p:pic>
      <p:sp>
        <p:nvSpPr>
          <p:cNvPr id="24" name="TextBox 23">
            <a:extLst>
              <a:ext uri="{FF2B5EF4-FFF2-40B4-BE49-F238E27FC236}">
                <a16:creationId xmlns:a16="http://schemas.microsoft.com/office/drawing/2014/main" id="{8BE70A9F-76F4-5190-B17D-458F715D71B8}"/>
              </a:ext>
            </a:extLst>
          </p:cNvPr>
          <p:cNvSpPr txBox="1"/>
          <p:nvPr/>
        </p:nvSpPr>
        <p:spPr>
          <a:xfrm>
            <a:off x="8193832" y="6096391"/>
            <a:ext cx="4290527" cy="461665"/>
          </a:xfrm>
          <a:prstGeom prst="rect">
            <a:avLst/>
          </a:prstGeom>
          <a:noFill/>
        </p:spPr>
        <p:txBody>
          <a:bodyPr wrap="square" rtlCol="0">
            <a:spAutoFit/>
          </a:bodyPr>
          <a:lstStyle/>
          <a:p>
            <a:r>
              <a:rPr lang="en-US" sz="2400" dirty="0">
                <a:solidFill>
                  <a:srgbClr val="FFFF00"/>
                </a:solidFill>
                <a:latin typeface="Bahnschrift Condensed" panose="020B0502040204020203" pitchFamily="34" charset="0"/>
              </a:rPr>
              <a:t>Ancient Cryptography</a:t>
            </a:r>
          </a:p>
        </p:txBody>
      </p:sp>
    </p:spTree>
    <p:extLst>
      <p:ext uri="{BB962C8B-B14F-4D97-AF65-F5344CB8AC3E}">
        <p14:creationId xmlns:p14="http://schemas.microsoft.com/office/powerpoint/2010/main" val="768496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
                                            <p:bg/>
                                          </p:spTgt>
                                        </p:tgtEl>
                                      </p:cBhvr>
                                    </p:animEffect>
                                    <p:animScale>
                                      <p:cBhvr>
                                        <p:cTn id="12" dur="250" autoRev="1" fill="hold"/>
                                        <p:tgtEl>
                                          <p:spTgt spid="4">
                                            <p:bg/>
                                          </p:spTgt>
                                        </p:tgtEl>
                                      </p:cBhvr>
                                      <p:by x="105000" y="105000"/>
                                    </p:animScale>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873829" y="270143"/>
            <a:ext cx="8789436" cy="667498"/>
          </a:xfrm>
        </p:spPr>
        <p:txBody>
          <a:bodyPr/>
          <a:lstStyle/>
          <a:p>
            <a:r>
              <a:rPr lang="en-US" dirty="0">
                <a:solidFill>
                  <a:srgbClr val="FFFF00"/>
                </a:solidFill>
              </a:rPr>
              <a:t>The Importance of Cryptography</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2873826" y="2341311"/>
            <a:ext cx="3881537" cy="365125"/>
          </a:xfrm>
          <a:solidFill>
            <a:schemeClr val="tx1"/>
          </a:solidFill>
        </p:spPr>
        <p:txBody>
          <a:bodyPr/>
          <a:lstStyle/>
          <a:p>
            <a:r>
              <a:rPr lang="en-US" sz="1800" dirty="0"/>
              <a:t>Privacy and Confidentiality</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2873826" y="2696789"/>
            <a:ext cx="3881537" cy="1548640"/>
          </a:xfrm>
          <a:solidFill>
            <a:schemeClr val="tx1">
              <a:lumMod val="85000"/>
              <a:lumOff val="15000"/>
            </a:schemeClr>
          </a:solidFill>
        </p:spPr>
        <p:txBody>
          <a:bodyPr/>
          <a:lstStyle/>
          <a:p>
            <a:r>
              <a:rPr lang="en-US" sz="1600" dirty="0"/>
              <a:t>Cryptography ensures confidentiality by encrypting sent messages using an algorithm with a key only known to the sender and recipient.</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781729" y="2331664"/>
            <a:ext cx="3881536" cy="365125"/>
          </a:xfrm>
          <a:solidFill>
            <a:schemeClr val="tx1"/>
          </a:solidFill>
        </p:spPr>
        <p:txBody>
          <a:bodyPr/>
          <a:lstStyle/>
          <a:p>
            <a:r>
              <a:rPr lang="en-US" sz="1800" dirty="0"/>
              <a:t>Integrity</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781729" y="2696508"/>
            <a:ext cx="3881536" cy="1548640"/>
          </a:xfrm>
          <a:solidFill>
            <a:schemeClr val="tx1">
              <a:lumMod val="85000"/>
              <a:lumOff val="15000"/>
            </a:schemeClr>
          </a:solidFill>
        </p:spPr>
        <p:txBody>
          <a:bodyPr/>
          <a:lstStyle/>
          <a:p>
            <a:r>
              <a:rPr lang="en-US" sz="1600" dirty="0"/>
              <a:t>No one has the authority to change the message information while in storage or in transit between sender and receiver without this change being detected.</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2873826" y="4606483"/>
            <a:ext cx="3881536" cy="365125"/>
          </a:xfrm>
          <a:solidFill>
            <a:schemeClr val="tx1"/>
          </a:solidFill>
        </p:spPr>
        <p:txBody>
          <a:bodyPr/>
          <a:lstStyle/>
          <a:p>
            <a:r>
              <a:rPr lang="en-US" sz="1800" dirty="0"/>
              <a:t>Non-Repudiation</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2873826" y="4971608"/>
            <a:ext cx="3881536" cy="1550490"/>
          </a:xfrm>
          <a:solidFill>
            <a:schemeClr val="tx1">
              <a:lumMod val="85000"/>
              <a:lumOff val="15000"/>
            </a:schemeClr>
          </a:solidFill>
        </p:spPr>
        <p:txBody>
          <a:bodyPr/>
          <a:lstStyle/>
          <a:p>
            <a:r>
              <a:rPr lang="en-US" sz="1600" dirty="0"/>
              <a:t>Both the sender and receiver are in a position of not being able to deny their intent of the information’s existence or transmission.</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781729" y="4606483"/>
            <a:ext cx="3881536" cy="365125"/>
          </a:xfrm>
          <a:solidFill>
            <a:schemeClr val="tx1"/>
          </a:solidFill>
        </p:spPr>
        <p:txBody>
          <a:bodyPr/>
          <a:lstStyle/>
          <a:p>
            <a:r>
              <a:rPr lang="en-US" sz="1800" dirty="0"/>
              <a:t>Authentication</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781731" y="4971607"/>
            <a:ext cx="3881534" cy="1548639"/>
          </a:xfrm>
          <a:solidFill>
            <a:schemeClr val="tx1">
              <a:lumMod val="85000"/>
              <a:lumOff val="15000"/>
            </a:schemeClr>
          </a:solidFill>
        </p:spPr>
        <p:txBody>
          <a:bodyPr/>
          <a:lstStyle/>
          <a:p>
            <a:r>
              <a:rPr lang="en-US" sz="1600" dirty="0"/>
              <a:t>The senders and receivers must be able to confirm each other’s identity, as well as the origin of the encrypted message.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7</a:t>
            </a:fld>
            <a:endParaRPr lang="en-US" dirty="0"/>
          </a:p>
        </p:txBody>
      </p:sp>
      <p:sp>
        <p:nvSpPr>
          <p:cNvPr id="2" name="TextBox 1">
            <a:extLst>
              <a:ext uri="{FF2B5EF4-FFF2-40B4-BE49-F238E27FC236}">
                <a16:creationId xmlns:a16="http://schemas.microsoft.com/office/drawing/2014/main" id="{76692965-186B-6849-2322-538B63098C27}"/>
              </a:ext>
            </a:extLst>
          </p:cNvPr>
          <p:cNvSpPr txBox="1"/>
          <p:nvPr/>
        </p:nvSpPr>
        <p:spPr>
          <a:xfrm>
            <a:off x="2873828" y="915529"/>
            <a:ext cx="9191101" cy="1015663"/>
          </a:xfrm>
          <a:prstGeom prst="rect">
            <a:avLst/>
          </a:prstGeom>
          <a:noFill/>
        </p:spPr>
        <p:txBody>
          <a:bodyPr wrap="square" rtlCol="0">
            <a:spAutoFit/>
          </a:bodyPr>
          <a:lstStyle/>
          <a:p>
            <a:r>
              <a:rPr lang="en-US" sz="2000" b="0" i="0" dirty="0">
                <a:solidFill>
                  <a:schemeClr val="bg1"/>
                </a:solidFill>
                <a:effectLst/>
                <a:latin typeface="Inter"/>
              </a:rPr>
              <a:t>Cryptography remains important to protecting data and users, ensuring confidentiality, and preventing cyber criminals from intercepting sensitive corporate information. Common uses and examples of cryptography include the following:</a:t>
            </a:r>
            <a:endParaRPr lang="en-US" sz="2000" dirty="0">
              <a:solidFill>
                <a:schemeClr val="bg1"/>
              </a:solidFill>
            </a:endParaRPr>
          </a:p>
        </p:txBody>
      </p:sp>
    </p:spTree>
    <p:extLst>
      <p:ext uri="{BB962C8B-B14F-4D97-AF65-F5344CB8AC3E}">
        <p14:creationId xmlns:p14="http://schemas.microsoft.com/office/powerpoint/2010/main" val="31095017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bg/>
                                          </p:spTgt>
                                        </p:tgtEl>
                                        <p:attrNameLst>
                                          <p:attrName>style.visibility</p:attrName>
                                        </p:attrNameLst>
                                      </p:cBhvr>
                                      <p:to>
                                        <p:strVal val="visible"/>
                                      </p:to>
                                    </p:set>
                                    <p:animEffect transition="in" filter="wipe(down)">
                                      <p:cBhvr>
                                        <p:cTn id="12" dur="500"/>
                                        <p:tgtEl>
                                          <p:spTgt spid="41">
                                            <p:bg/>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animEffect transition="in" filter="wipe(down)">
                                      <p:cBhvr>
                                        <p:cTn id="15" dur="500"/>
                                        <p:tgtEl>
                                          <p:spTgt spid="4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2">
                                            <p:bg/>
                                          </p:spTgt>
                                        </p:tgtEl>
                                        <p:attrNameLst>
                                          <p:attrName>style.visibility</p:attrName>
                                        </p:attrNameLst>
                                      </p:cBhvr>
                                      <p:to>
                                        <p:strVal val="visible"/>
                                      </p:to>
                                    </p:set>
                                    <p:animEffect transition="in" filter="wipe(down)">
                                      <p:cBhvr>
                                        <p:cTn id="20" dur="500"/>
                                        <p:tgtEl>
                                          <p:spTgt spid="42">
                                            <p:bg/>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animEffect transition="in" filter="wipe(down)">
                                      <p:cBhvr>
                                        <p:cTn id="23" dur="500"/>
                                        <p:tgtEl>
                                          <p:spTgt spid="4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5">
                                            <p:bg/>
                                          </p:spTgt>
                                        </p:tgtEl>
                                        <p:attrNameLst>
                                          <p:attrName>style.visibility</p:attrName>
                                        </p:attrNameLst>
                                      </p:cBhvr>
                                      <p:to>
                                        <p:strVal val="visible"/>
                                      </p:to>
                                    </p:set>
                                    <p:animEffect transition="in" filter="wipe(down)">
                                      <p:cBhvr>
                                        <p:cTn id="28" dur="500"/>
                                        <p:tgtEl>
                                          <p:spTgt spid="45">
                                            <p:bg/>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5">
                                            <p:txEl>
                                              <p:pRg st="0" end="0"/>
                                            </p:txEl>
                                          </p:spTgt>
                                        </p:tgtEl>
                                        <p:attrNameLst>
                                          <p:attrName>style.visibility</p:attrName>
                                        </p:attrNameLst>
                                      </p:cBhvr>
                                      <p:to>
                                        <p:strVal val="visible"/>
                                      </p:to>
                                    </p:set>
                                    <p:animEffect transition="in" filter="wipe(down)">
                                      <p:cBhvr>
                                        <p:cTn id="31" dur="500"/>
                                        <p:tgtEl>
                                          <p:spTgt spid="4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1">
                                            <p:bg/>
                                          </p:spTgt>
                                        </p:tgtEl>
                                        <p:attrNameLst>
                                          <p:attrName>style.visibility</p:attrName>
                                        </p:attrNameLst>
                                      </p:cBhvr>
                                      <p:to>
                                        <p:strVal val="visible"/>
                                      </p:to>
                                    </p:set>
                                    <p:animEffect transition="in" filter="wipe(down)">
                                      <p:cBhvr>
                                        <p:cTn id="36" dur="500"/>
                                        <p:tgtEl>
                                          <p:spTgt spid="71">
                                            <p:bg/>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1">
                                            <p:txEl>
                                              <p:pRg st="0" end="0"/>
                                            </p:txEl>
                                          </p:spTgt>
                                        </p:tgtEl>
                                        <p:attrNameLst>
                                          <p:attrName>style.visibility</p:attrName>
                                        </p:attrNameLst>
                                      </p:cBhvr>
                                      <p:to>
                                        <p:strVal val="visible"/>
                                      </p:to>
                                    </p:set>
                                    <p:animEffect transition="in" filter="wipe(down)">
                                      <p:cBhvr>
                                        <p:cTn id="39" dur="500"/>
                                        <p:tgtEl>
                                          <p:spTgt spid="7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
                                            <p:bg/>
                                          </p:spTgt>
                                        </p:tgtEl>
                                        <p:attrNameLst>
                                          <p:attrName>style.visibility</p:attrName>
                                        </p:attrNameLst>
                                      </p:cBhvr>
                                      <p:to>
                                        <p:strVal val="visible"/>
                                      </p:to>
                                    </p:set>
                                    <p:animEffect transition="in" filter="wipe(down)">
                                      <p:cBhvr>
                                        <p:cTn id="44" dur="500"/>
                                        <p:tgtEl>
                                          <p:spTgt spid="13">
                                            <p:bg/>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down)">
                                      <p:cBhvr>
                                        <p:cTn id="47" dur="500"/>
                                        <p:tgtEl>
                                          <p:spTgt spid="1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
                                            <p:bg/>
                                          </p:spTgt>
                                        </p:tgtEl>
                                        <p:attrNameLst>
                                          <p:attrName>style.visibility</p:attrName>
                                        </p:attrNameLst>
                                      </p:cBhvr>
                                      <p:to>
                                        <p:strVal val="visible"/>
                                      </p:to>
                                    </p:set>
                                    <p:animEffect transition="in" filter="wipe(down)">
                                      <p:cBhvr>
                                        <p:cTn id="52" dur="500"/>
                                        <p:tgtEl>
                                          <p:spTgt spid="14">
                                            <p:bg/>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wipe(down)">
                                      <p:cBhvr>
                                        <p:cTn id="55" dur="500"/>
                                        <p:tgtEl>
                                          <p:spTgt spid="14">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3">
                                            <p:bg/>
                                          </p:spTgt>
                                        </p:tgtEl>
                                        <p:attrNameLst>
                                          <p:attrName>style.visibility</p:attrName>
                                        </p:attrNameLst>
                                      </p:cBhvr>
                                      <p:to>
                                        <p:strVal val="visible"/>
                                      </p:to>
                                    </p:set>
                                    <p:animEffect transition="in" filter="wipe(down)">
                                      <p:cBhvr>
                                        <p:cTn id="60" dur="500"/>
                                        <p:tgtEl>
                                          <p:spTgt spid="43">
                                            <p:bg/>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8">
                                            <p:bg/>
                                          </p:spTgt>
                                        </p:tgtEl>
                                        <p:attrNameLst>
                                          <p:attrName>style.visibility</p:attrName>
                                        </p:attrNameLst>
                                      </p:cBhvr>
                                      <p:to>
                                        <p:strVal val="visible"/>
                                      </p:to>
                                    </p:set>
                                    <p:animEffect transition="in" filter="wipe(down)">
                                      <p:cBhvr>
                                        <p:cTn id="68" dur="500"/>
                                        <p:tgtEl>
                                          <p:spTgt spid="58">
                                            <p:bg/>
                                          </p:spTgt>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58">
                                            <p:txEl>
                                              <p:pRg st="0" end="0"/>
                                            </p:txEl>
                                          </p:spTgt>
                                        </p:tgtEl>
                                        <p:attrNameLst>
                                          <p:attrName>style.visibility</p:attrName>
                                        </p:attrNameLst>
                                      </p:cBhvr>
                                      <p:to>
                                        <p:strVal val="visible"/>
                                      </p:to>
                                    </p:set>
                                    <p:animEffect transition="in" filter="wipe(down)">
                                      <p:cBhvr>
                                        <p:cTn id="71"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animBg="1"/>
      <p:bldP spid="42" grpId="0" uiExpand="1" build="p" animBg="1"/>
      <p:bldP spid="13" grpId="0" uiExpand="1" build="p" animBg="1"/>
      <p:bldP spid="14" grpId="0" uiExpand="1" build="p" animBg="1"/>
      <p:bldP spid="45" grpId="0" uiExpand="1" build="p" animBg="1"/>
      <p:bldP spid="71" grpId="0" uiExpand="1" build="p" animBg="1"/>
      <p:bldP spid="43" grpId="0" uiExpand="1" build="p" animBg="1"/>
      <p:bldP spid="58" grpId="0" uiExpand="1" build="p"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082269" y="1384314"/>
            <a:ext cx="5802235" cy="1408332"/>
          </a:xfrm>
        </p:spPr>
        <p:txBody>
          <a:bodyPr/>
          <a:lstStyle/>
          <a:p>
            <a:r>
              <a:rPr lang="en-US" dirty="0"/>
              <a:t>Types of Cryptographic Algorithms</a:t>
            </a:r>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267029" y="4099508"/>
            <a:ext cx="2892738" cy="673828"/>
          </a:xfrm>
        </p:spPr>
        <p:txBody>
          <a:bodyPr/>
          <a:lstStyle/>
          <a:p>
            <a:r>
              <a:rPr lang="en-US" sz="1800" dirty="0">
                <a:solidFill>
                  <a:srgbClr val="FFFF00"/>
                </a:solidFill>
              </a:rPr>
              <a:t>Symmetric/Secret Key Cryptography</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4571948" y="4116145"/>
            <a:ext cx="3191174" cy="657191"/>
          </a:xfrm>
        </p:spPr>
        <p:txBody>
          <a:bodyPr/>
          <a:lstStyle/>
          <a:p>
            <a:r>
              <a:rPr lang="en-US" sz="1800" dirty="0">
                <a:solidFill>
                  <a:srgbClr val="FFFF00"/>
                </a:solidFill>
              </a:rPr>
              <a:t>Asymmetric/Public Key Cryptography</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8940161" y="4116145"/>
            <a:ext cx="2640803" cy="365125"/>
          </a:xfrm>
        </p:spPr>
        <p:txBody>
          <a:bodyPr/>
          <a:lstStyle/>
          <a:p>
            <a:r>
              <a:rPr lang="en-US" sz="1800" dirty="0">
                <a:solidFill>
                  <a:srgbClr val="FFFF00"/>
                </a:solidFill>
              </a:rPr>
              <a:t>Hash Function Cryptography</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8</a:t>
            </a:fld>
            <a:endParaRPr lang="en-US" dirty="0"/>
          </a:p>
        </p:txBody>
      </p:sp>
      <p:sp>
        <p:nvSpPr>
          <p:cNvPr id="38" name="Oval 37">
            <a:extLst>
              <a:ext uri="{FF2B5EF4-FFF2-40B4-BE49-F238E27FC236}">
                <a16:creationId xmlns:a16="http://schemas.microsoft.com/office/drawing/2014/main" id="{1D3B1AC1-2958-FFB5-522E-32C936E65899}"/>
              </a:ext>
            </a:extLst>
          </p:cNvPr>
          <p:cNvSpPr/>
          <p:nvPr/>
        </p:nvSpPr>
        <p:spPr>
          <a:xfrm>
            <a:off x="5731458" y="2965199"/>
            <a:ext cx="662474" cy="662474"/>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39" name="Oval 38">
            <a:extLst>
              <a:ext uri="{FF2B5EF4-FFF2-40B4-BE49-F238E27FC236}">
                <a16:creationId xmlns:a16="http://schemas.microsoft.com/office/drawing/2014/main" id="{B45C8FCC-30BD-10BE-45A8-5C360B27FDFB}"/>
              </a:ext>
            </a:extLst>
          </p:cNvPr>
          <p:cNvSpPr/>
          <p:nvPr/>
        </p:nvSpPr>
        <p:spPr>
          <a:xfrm>
            <a:off x="1533591" y="2965199"/>
            <a:ext cx="662474" cy="662474"/>
          </a:xfrm>
          <a:prstGeom prst="ellipse">
            <a:avLst/>
          </a:prstGeom>
          <a:solidFill>
            <a:schemeClr val="tx2">
              <a:lumMod val="25000"/>
              <a:lumOff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800" dirty="0">
                <a:solidFill>
                  <a:schemeClr val="tx1"/>
                </a:solidFill>
              </a:rPr>
              <a:t>1</a:t>
            </a:r>
          </a:p>
        </p:txBody>
      </p:sp>
      <p:sp>
        <p:nvSpPr>
          <p:cNvPr id="40" name="Oval 39">
            <a:extLst>
              <a:ext uri="{FF2B5EF4-FFF2-40B4-BE49-F238E27FC236}">
                <a16:creationId xmlns:a16="http://schemas.microsoft.com/office/drawing/2014/main" id="{663004A6-A54A-A0C5-3AF5-13315544DE3C}"/>
              </a:ext>
            </a:extLst>
          </p:cNvPr>
          <p:cNvSpPr/>
          <p:nvPr/>
        </p:nvSpPr>
        <p:spPr>
          <a:xfrm>
            <a:off x="9929325" y="2965199"/>
            <a:ext cx="662474" cy="662474"/>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42" name="Rectangle 41">
            <a:extLst>
              <a:ext uri="{FF2B5EF4-FFF2-40B4-BE49-F238E27FC236}">
                <a16:creationId xmlns:a16="http://schemas.microsoft.com/office/drawing/2014/main" id="{01E1CEB3-C0FD-67FD-4F16-DD3D45A9DEF8}"/>
              </a:ext>
            </a:extLst>
          </p:cNvPr>
          <p:cNvSpPr/>
          <p:nvPr/>
        </p:nvSpPr>
        <p:spPr>
          <a:xfrm>
            <a:off x="372424" y="3943593"/>
            <a:ext cx="2984810" cy="829744"/>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49B3FD3-35D2-AAB3-3F0E-3ECB5F76027B}"/>
              </a:ext>
            </a:extLst>
          </p:cNvPr>
          <p:cNvSpPr/>
          <p:nvPr/>
        </p:nvSpPr>
        <p:spPr>
          <a:xfrm>
            <a:off x="4665280" y="3943592"/>
            <a:ext cx="2911177" cy="829744"/>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0A5F695-4D3C-954A-3B33-69E0490C9134}"/>
              </a:ext>
            </a:extLst>
          </p:cNvPr>
          <p:cNvSpPr/>
          <p:nvPr/>
        </p:nvSpPr>
        <p:spPr>
          <a:xfrm>
            <a:off x="8884504" y="3943592"/>
            <a:ext cx="2640803" cy="829744"/>
          </a:xfrm>
          <a:prstGeom prst="rect">
            <a:avLst/>
          </a:prstGeom>
          <a:no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060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49"/>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500"/>
                                        <p:tgtEl>
                                          <p:spTgt spid="2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1">
                                            <p:txEl>
                                              <p:pRg st="0" end="0"/>
                                            </p:txEl>
                                          </p:spTgt>
                                        </p:tgtEl>
                                        <p:attrNameLst>
                                          <p:attrName>style.visibility</p:attrName>
                                        </p:attrNameLst>
                                      </p:cBhvr>
                                      <p:to>
                                        <p:strVal val="visible"/>
                                      </p:to>
                                    </p:set>
                                    <p:animEffect transition="in" filter="fade">
                                      <p:cBhvr>
                                        <p:cTn id="29" dur="500"/>
                                        <p:tgtEl>
                                          <p:spTgt spid="31">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32">
                                            <p:txEl>
                                              <p:pRg st="0" end="0"/>
                                            </p:txEl>
                                          </p:spTgt>
                                        </p:tgtEl>
                                        <p:attrNameLst>
                                          <p:attrName>style.visibility</p:attrName>
                                        </p:attrNameLst>
                                      </p:cBhvr>
                                      <p:to>
                                        <p:strVal val="visible"/>
                                      </p:to>
                                    </p:set>
                                    <p:animEffect transition="in" filter="fade">
                                      <p:cBhvr>
                                        <p:cTn id="40"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6" grpId="0" build="p"/>
      <p:bldP spid="31" grpId="0" build="p"/>
      <p:bldP spid="32" grpId="0" build="p"/>
      <p:bldP spid="38" grpId="0" animBg="1"/>
      <p:bldP spid="39" grpId="0" animBg="1"/>
      <p:bldP spid="40" grpId="0" animBg="1"/>
      <p:bldP spid="42"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1677955" y="253494"/>
            <a:ext cx="9005596" cy="1077851"/>
          </a:xfrm>
        </p:spPr>
        <p:txBody>
          <a:bodyPr/>
          <a:lstStyle/>
          <a:p>
            <a:r>
              <a:rPr lang="en-US" sz="2800" dirty="0">
                <a:solidFill>
                  <a:srgbClr val="FFFF00"/>
                </a:solidFill>
              </a:rPr>
              <a:t>Symmetric/Secret Key Cryptography</a:t>
            </a:r>
            <a:br>
              <a:rPr lang="en-US" sz="2800" dirty="0"/>
            </a:br>
            <a:endParaRPr lang="en-US" dirty="0"/>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646089" y="6277971"/>
            <a:ext cx="545911" cy="580029"/>
          </a:xfrm>
        </p:spPr>
        <p:txBody>
          <a:bodyPr/>
          <a:lstStyle/>
          <a:p>
            <a:fld id="{8D1FC6F8-0BCD-47E9-9C64-690771D9C143}" type="slidenum">
              <a:rPr lang="en-US" smtClean="0"/>
              <a:pPr/>
              <a:t>9</a:t>
            </a:fld>
            <a:endParaRPr lang="en-US" dirty="0"/>
          </a:p>
        </p:txBody>
      </p:sp>
      <p:sp>
        <p:nvSpPr>
          <p:cNvPr id="2" name="TextBox 1">
            <a:extLst>
              <a:ext uri="{FF2B5EF4-FFF2-40B4-BE49-F238E27FC236}">
                <a16:creationId xmlns:a16="http://schemas.microsoft.com/office/drawing/2014/main" id="{9F82301B-2144-B394-5318-110879AEA53D}"/>
              </a:ext>
            </a:extLst>
          </p:cNvPr>
          <p:cNvSpPr txBox="1"/>
          <p:nvPr/>
        </p:nvSpPr>
        <p:spPr>
          <a:xfrm>
            <a:off x="1750673" y="792419"/>
            <a:ext cx="8201608" cy="1785104"/>
          </a:xfrm>
          <a:prstGeom prst="rect">
            <a:avLst/>
          </a:prstGeom>
          <a:noFill/>
        </p:spPr>
        <p:txBody>
          <a:bodyPr wrap="square" rtlCol="0">
            <a:spAutoFit/>
          </a:bodyPr>
          <a:lstStyle/>
          <a:p>
            <a:r>
              <a:rPr lang="en-US" sz="2200" b="0" i="0" dirty="0">
                <a:solidFill>
                  <a:schemeClr val="bg1"/>
                </a:solidFill>
                <a:effectLst/>
                <a:latin typeface="Inter"/>
              </a:rPr>
              <a:t>Secret key cryptography, also known as symmetric encryption, uses a single key to encrypt and decrypt a message. The sender encrypts the plaintext message using the key and sends it to the recipient who then uses the same key to decrypt it and unlock the original plaintext message.</a:t>
            </a:r>
            <a:endParaRPr lang="en-US" sz="2200" dirty="0">
              <a:solidFill>
                <a:schemeClr val="bg1"/>
              </a:solidFill>
            </a:endParaRPr>
          </a:p>
        </p:txBody>
      </p:sp>
      <p:sp>
        <p:nvSpPr>
          <p:cNvPr id="31" name="Rectangle 30">
            <a:extLst>
              <a:ext uri="{FF2B5EF4-FFF2-40B4-BE49-F238E27FC236}">
                <a16:creationId xmlns:a16="http://schemas.microsoft.com/office/drawing/2014/main" id="{DB37D527-5DC4-2627-8FFF-2AB2D3D53325}"/>
              </a:ext>
            </a:extLst>
          </p:cNvPr>
          <p:cNvSpPr/>
          <p:nvPr/>
        </p:nvSpPr>
        <p:spPr>
          <a:xfrm>
            <a:off x="1931437" y="2808514"/>
            <a:ext cx="8752114" cy="34694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40FB96-AF4B-165A-AEC0-2265EA8D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495" y="2694201"/>
            <a:ext cx="8083997" cy="3371380"/>
          </a:xfrm>
          <a:prstGeom prst="rect">
            <a:avLst/>
          </a:prstGeom>
        </p:spPr>
      </p:pic>
      <p:cxnSp>
        <p:nvCxnSpPr>
          <p:cNvPr id="34" name="Straight Connector 33">
            <a:extLst>
              <a:ext uri="{FF2B5EF4-FFF2-40B4-BE49-F238E27FC236}">
                <a16:creationId xmlns:a16="http://schemas.microsoft.com/office/drawing/2014/main" id="{9E86E778-26C3-BEA7-850A-D11B93D033EF}"/>
              </a:ext>
            </a:extLst>
          </p:cNvPr>
          <p:cNvCxnSpPr>
            <a:cxnSpLocks/>
          </p:cNvCxnSpPr>
          <p:nvPr/>
        </p:nvCxnSpPr>
        <p:spPr>
          <a:xfrm flipH="1">
            <a:off x="1750673" y="662473"/>
            <a:ext cx="8598819" cy="0"/>
          </a:xfrm>
          <a:prstGeom prst="line">
            <a:avLst/>
          </a:prstGeom>
          <a:ln>
            <a:solidFill>
              <a:schemeClr val="accent5">
                <a:lumMod val="60000"/>
                <a:lumOff val="40000"/>
              </a:schemeClr>
            </a:solidFill>
          </a:ln>
          <a:effectLst>
            <a:glow rad="635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88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Lst>
  </p:timing>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08D07AFA-56ED-494E-AC96-7D874BD7F8DE}">
  <ds:schemaRefs>
    <ds:schemaRef ds:uri="http://purl.org/dc/elements/1.1/"/>
    <ds:schemaRef ds:uri="230e9df3-be65-4c73-a93b-d1236ebd677e"/>
    <ds:schemaRef ds:uri="http://schemas.openxmlformats.org/package/2006/metadata/core-properties"/>
    <ds:schemaRef ds:uri="71af3243-3dd4-4a8d-8c0d-dd76da1f02a5"/>
    <ds:schemaRef ds:uri="16c05727-aa75-4e4a-9b5f-8a80a1165891"/>
    <ds:schemaRef ds:uri="http://schemas.microsoft.com/office/2006/metadata/properties"/>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1160</Words>
  <Application>Microsoft Office PowerPoint</Application>
  <PresentationFormat>Widescreen</PresentationFormat>
  <Paragraphs>126</Paragraphs>
  <Slides>22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Abadi</vt:lpstr>
      <vt:lpstr>Algerian</vt:lpstr>
      <vt:lpstr>Arial</vt:lpstr>
      <vt:lpstr>Bahnschrift Condensed</vt:lpstr>
      <vt:lpstr>Bahnschrift Light SemiCondensed</vt:lpstr>
      <vt:lpstr>Calibri</vt:lpstr>
      <vt:lpstr>Century Gothic Bold</vt:lpstr>
      <vt:lpstr>Copperplate Gothic Bold</vt:lpstr>
      <vt:lpstr>Courier New</vt:lpstr>
      <vt:lpstr>Daytona Pro Light</vt:lpstr>
      <vt:lpstr>Dubai Medium</vt:lpstr>
      <vt:lpstr>Inter</vt:lpstr>
      <vt:lpstr>Montserrat</vt:lpstr>
      <vt:lpstr>Source Serif Pro</vt:lpstr>
      <vt:lpstr>Office Theme</vt:lpstr>
      <vt:lpstr>PowerPoint Presentation</vt:lpstr>
      <vt:lpstr>OUR TEAM</vt:lpstr>
      <vt:lpstr>Cryptography</vt:lpstr>
      <vt:lpstr>Table Of Contents</vt:lpstr>
      <vt:lpstr>What is Cryptography ?</vt:lpstr>
      <vt:lpstr>History of Cryptography</vt:lpstr>
      <vt:lpstr>The Importance of Cryptography</vt:lpstr>
      <vt:lpstr>Types of Cryptographic Algorithms</vt:lpstr>
      <vt:lpstr>Symmetric/Secret Key Cryptography </vt:lpstr>
      <vt:lpstr>Asymmetric/public Key Cryptography </vt:lpstr>
      <vt:lpstr>Hash Function cryptography </vt:lpstr>
      <vt:lpstr>Cryptography Examples</vt:lpstr>
      <vt:lpstr>Data Encryption Standard (DES)</vt:lpstr>
      <vt:lpstr>Advanced Encryption Standard (AES)</vt:lpstr>
      <vt:lpstr>Diffie-Hellman Key Exchange</vt:lpstr>
      <vt:lpstr>Everyday Application of Cryptography </vt:lpstr>
      <vt:lpstr>Everyday Application of Cryptography </vt:lpstr>
      <vt:lpstr>Everyday Application of Cryptography </vt:lpstr>
      <vt:lpstr>Everyday Application of Cryptography </vt:lpstr>
      <vt:lpstr>Modern Cryptography Concerns</vt:lpstr>
      <vt:lpstr>How to Reduce the Risk of Cryptography-Related Issues?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2023-09-17T13:04:48Z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